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02" r:id="rId3"/>
    <p:sldId id="355" r:id="rId4"/>
    <p:sldId id="258" r:id="rId5"/>
    <p:sldId id="263" r:id="rId6"/>
    <p:sldId id="292" r:id="rId7"/>
    <p:sldId id="281" r:id="rId8"/>
    <p:sldId id="282" r:id="rId9"/>
    <p:sldId id="283" r:id="rId10"/>
    <p:sldId id="285" r:id="rId11"/>
    <p:sldId id="286" r:id="rId12"/>
    <p:sldId id="287" r:id="rId13"/>
    <p:sldId id="295" r:id="rId14"/>
    <p:sldId id="289" r:id="rId15"/>
    <p:sldId id="290" r:id="rId16"/>
    <p:sldId id="301" r:id="rId17"/>
    <p:sldId id="303" r:id="rId18"/>
    <p:sldId id="291" r:id="rId19"/>
    <p:sldId id="299" r:id="rId20"/>
    <p:sldId id="300" r:id="rId21"/>
    <p:sldId id="318" r:id="rId22"/>
    <p:sldId id="280" r:id="rId23"/>
  </p:sldIdLst>
  <p:sldSz cx="10688638" cy="7562850"/>
  <p:notesSz cx="7010400" cy="92964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ndara" panose="020E0502030303020204" pitchFamily="34" charset="0"/>
      <p:regular r:id="rId29"/>
      <p:bold r:id="rId30"/>
      <p:italic r:id="rId31"/>
      <p:boldItalic r:id="rId32"/>
    </p:embeddedFont>
    <p:embeddedFont>
      <p:font typeface="Merriweather Sans" pitchFamily="2" charset="77"/>
      <p:regular r:id="rId33"/>
      <p:bold r:id="rId34"/>
      <p:italic r:id="rId35"/>
      <p:boldItalic r:id="rId36"/>
    </p:embeddedFont>
    <p:embeddedFont>
      <p:font typeface="Philosopher" panose="02000503000000020004" pitchFamily="2" charset="77"/>
      <p:regular r:id="rId37"/>
      <p:bold r:id="rId38"/>
      <p:italic r:id="rId39"/>
      <p:boldItalic r:id="rId40"/>
    </p:embeddedFont>
    <p:embeddedFont>
      <p:font typeface="Work Sans" pitchFamily="2" charset="77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pos="4047">
          <p15:clr>
            <a:srgbClr val="A4A3A4"/>
          </p15:clr>
        </p15:guide>
        <p15:guide id="3" orient="horz" pos="4264">
          <p15:clr>
            <a:srgbClr val="A4A3A4"/>
          </p15:clr>
        </p15:guide>
        <p15:guide id="4" pos="418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h50lb9gMgyhN5sGorB+nmzX8N7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6"/>
    <p:restoredTop sz="94648"/>
  </p:normalViewPr>
  <p:slideViewPr>
    <p:cSldViewPr snapToGrid="0">
      <p:cViewPr varScale="1">
        <p:scale>
          <a:sx n="106" d="100"/>
          <a:sy n="106" d="100"/>
        </p:scale>
        <p:origin x="928" y="176"/>
      </p:cViewPr>
      <p:guideLst>
        <p:guide orient="horz" pos="658"/>
        <p:guide pos="4047"/>
        <p:guide orient="horz" pos="4264"/>
        <p:guide pos="4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4" y="2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41" y="2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85875" y="1160463"/>
            <a:ext cx="4438650" cy="3140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4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41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22554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1160463"/>
            <a:ext cx="4438650" cy="3140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75" y="1160463"/>
            <a:ext cx="4438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305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1160463"/>
            <a:ext cx="4438650" cy="3140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1160463"/>
            <a:ext cx="4438650" cy="3140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1160463"/>
            <a:ext cx="4438650" cy="3140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25:notes"/>
          <p:cNvSpPr txBox="1">
            <a:spLocks noGrp="1"/>
          </p:cNvSpPr>
          <p:nvPr>
            <p:ph type="body" idx="1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7"/>
          <p:cNvSpPr txBox="1">
            <a:spLocks noGrp="1"/>
          </p:cNvSpPr>
          <p:nvPr>
            <p:ph type="ctrTitle"/>
          </p:nvPr>
        </p:nvSpPr>
        <p:spPr>
          <a:xfrm>
            <a:off x="374447" y="263131"/>
            <a:ext cx="7363120" cy="868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Candara"/>
              <a:buNone/>
              <a:defRPr sz="39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ubTitle" idx="1"/>
          </p:nvPr>
        </p:nvSpPr>
        <p:spPr>
          <a:xfrm>
            <a:off x="374446" y="1156318"/>
            <a:ext cx="7363119" cy="67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lvl="0" algn="l">
              <a:spcBef>
                <a:spcPts val="34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  <a:defRPr sz="1700" cap="none">
                <a:solidFill>
                  <a:srgbClr val="FFFFFF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7"/>
          <p:cNvSpPr/>
          <p:nvPr/>
        </p:nvSpPr>
        <p:spPr>
          <a:xfrm>
            <a:off x="-83127" y="6464916"/>
            <a:ext cx="9965590" cy="1133559"/>
          </a:xfrm>
          <a:prstGeom prst="rect">
            <a:avLst/>
          </a:prstGeom>
          <a:solidFill>
            <a:srgbClr val="1B297D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7"/>
          <p:cNvSpPr/>
          <p:nvPr/>
        </p:nvSpPr>
        <p:spPr>
          <a:xfrm>
            <a:off x="9882463" y="6464916"/>
            <a:ext cx="826018" cy="1133559"/>
          </a:xfrm>
          <a:prstGeom prst="rect">
            <a:avLst/>
          </a:prstGeom>
          <a:solidFill>
            <a:srgbClr val="2895B9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27" descr="logo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6268" y="6464916"/>
            <a:ext cx="2000398" cy="1133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88638" cy="652645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017098" y="7056796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11211" y="7056796"/>
            <a:ext cx="8128309" cy="518411"/>
          </a:xfrm>
          <a:prstGeom prst="rect">
            <a:avLst/>
          </a:prstGeom>
          <a:solidFill>
            <a:srgbClr val="1B2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17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88638" cy="652645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85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88638" cy="652645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43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88638" cy="652645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85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88638" cy="652645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89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88638" cy="652645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43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88638" cy="652645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7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88638" cy="652645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72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88638" cy="652645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20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88638" cy="652645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5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 txBox="1">
            <a:spLocks noGrp="1"/>
          </p:cNvSpPr>
          <p:nvPr>
            <p:ph type="title"/>
          </p:nvPr>
        </p:nvSpPr>
        <p:spPr>
          <a:xfrm>
            <a:off x="1825676" y="3273"/>
            <a:ext cx="8328529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F1336"/>
              </a:buClr>
              <a:buSzPts val="3500"/>
              <a:buFont typeface="Candara"/>
              <a:buNone/>
              <a:defRPr>
                <a:solidFill>
                  <a:srgbClr val="8F133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body" idx="1"/>
          </p:nvPr>
        </p:nvSpPr>
        <p:spPr>
          <a:xfrm>
            <a:off x="2559915" y="1764668"/>
            <a:ext cx="7594290" cy="347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/>
          <p:nvPr/>
        </p:nvSpPr>
        <p:spPr>
          <a:xfrm rot="-5400000">
            <a:off x="-2499830" y="3574698"/>
            <a:ext cx="7559579" cy="416727"/>
          </a:xfrm>
          <a:prstGeom prst="rect">
            <a:avLst/>
          </a:prstGeom>
          <a:solidFill>
            <a:srgbClr val="2895B9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8"/>
          <p:cNvSpPr/>
          <p:nvPr/>
        </p:nvSpPr>
        <p:spPr>
          <a:xfrm rot="-5400000">
            <a:off x="-3257462" y="3253636"/>
            <a:ext cx="7582695" cy="1075419"/>
          </a:xfrm>
          <a:prstGeom prst="rect">
            <a:avLst/>
          </a:prstGeom>
          <a:solidFill>
            <a:srgbClr val="1B297D"/>
          </a:solidFill>
          <a:ln w="9525" cap="flat" cmpd="sng">
            <a:solidFill>
              <a:srgbClr val="1B297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DG 2 photos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2" y="0"/>
            <a:ext cx="9619774" cy="1260475"/>
          </a:xfrm>
        </p:spPr>
        <p:txBody>
          <a:bodyPr/>
          <a:lstStyle>
            <a:lvl1pPr>
              <a:defRPr>
                <a:solidFill>
                  <a:srgbClr val="8F1336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34434" y="1718990"/>
            <a:ext cx="6456259" cy="27252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233056" y="1718990"/>
            <a:ext cx="2921152" cy="2725207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34432" y="4444196"/>
            <a:ext cx="4722671" cy="45962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97693" indent="0">
              <a:buNone/>
              <a:defRPr sz="2200" b="1"/>
            </a:lvl2pPr>
            <a:lvl3pPr marL="995384" indent="0">
              <a:buNone/>
              <a:defRPr sz="2100" b="1"/>
            </a:lvl3pPr>
            <a:lvl4pPr marL="1493076" indent="0">
              <a:buNone/>
              <a:defRPr sz="1700" b="1"/>
            </a:lvl4pPr>
            <a:lvl5pPr marL="1990769" indent="0">
              <a:buNone/>
              <a:defRPr sz="1700" b="1"/>
            </a:lvl5pPr>
            <a:lvl6pPr marL="2488460" indent="0">
              <a:buNone/>
              <a:defRPr sz="1700" b="1"/>
            </a:lvl6pPr>
            <a:lvl7pPr marL="2986153" indent="0">
              <a:buNone/>
              <a:defRPr sz="1700" b="1"/>
            </a:lvl7pPr>
            <a:lvl8pPr marL="3483844" indent="0">
              <a:buNone/>
              <a:defRPr sz="1700" b="1"/>
            </a:lvl8pPr>
            <a:lvl9pPr marL="3981537" indent="0">
              <a:buNone/>
              <a:defRPr sz="17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534432" y="4903822"/>
            <a:ext cx="4722671" cy="1413564"/>
          </a:xfrm>
        </p:spPr>
        <p:txBody>
          <a:bodyPr>
            <a:normAutofit/>
          </a:bodyPr>
          <a:lstStyle>
            <a:lvl1pPr marL="195941" indent="-195941">
              <a:spcBef>
                <a:spcPts val="0"/>
              </a:spcBef>
              <a:spcAft>
                <a:spcPts val="327"/>
              </a:spcAft>
              <a:defRPr sz="1300"/>
            </a:lvl1pPr>
            <a:lvl2pPr>
              <a:spcBef>
                <a:spcPts val="0"/>
              </a:spcBef>
              <a:spcAft>
                <a:spcPts val="327"/>
              </a:spcAft>
              <a:defRPr sz="1300"/>
            </a:lvl2pPr>
            <a:lvl3pPr>
              <a:spcBef>
                <a:spcPts val="0"/>
              </a:spcBef>
              <a:spcAft>
                <a:spcPts val="327"/>
              </a:spcAft>
              <a:defRPr sz="1300"/>
            </a:lvl3pPr>
            <a:lvl4pPr>
              <a:spcBef>
                <a:spcPts val="0"/>
              </a:spcBef>
              <a:spcAft>
                <a:spcPts val="327"/>
              </a:spcAft>
              <a:defRPr sz="1100"/>
            </a:lvl4pPr>
            <a:lvl5pPr>
              <a:defRPr sz="11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4" y="4444196"/>
            <a:ext cx="4724526" cy="45962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97693" indent="0">
              <a:buNone/>
              <a:defRPr sz="2200" b="1"/>
            </a:lvl2pPr>
            <a:lvl3pPr marL="995384" indent="0">
              <a:buNone/>
              <a:defRPr sz="2100" b="1"/>
            </a:lvl3pPr>
            <a:lvl4pPr marL="1493076" indent="0">
              <a:buNone/>
              <a:defRPr sz="1700" b="1"/>
            </a:lvl4pPr>
            <a:lvl5pPr marL="1990769" indent="0">
              <a:buNone/>
              <a:defRPr sz="1700" b="1"/>
            </a:lvl5pPr>
            <a:lvl6pPr marL="2488460" indent="0">
              <a:buNone/>
              <a:defRPr sz="1700" b="1"/>
            </a:lvl6pPr>
            <a:lvl7pPr marL="2986153" indent="0">
              <a:buNone/>
              <a:defRPr sz="1700" b="1"/>
            </a:lvl7pPr>
            <a:lvl8pPr marL="3483844" indent="0">
              <a:buNone/>
              <a:defRPr sz="1700" b="1"/>
            </a:lvl8pPr>
            <a:lvl9pPr marL="3981537" indent="0">
              <a:buNone/>
              <a:defRPr sz="17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/>
          </p:nvPr>
        </p:nvSpPr>
        <p:spPr>
          <a:xfrm>
            <a:off x="5429684" y="4903821"/>
            <a:ext cx="4724526" cy="1413566"/>
          </a:xfrm>
        </p:spPr>
        <p:txBody>
          <a:bodyPr>
            <a:noAutofit/>
          </a:bodyPr>
          <a:lstStyle>
            <a:lvl1pPr marL="195941" indent="-195941">
              <a:spcBef>
                <a:spcPts val="0"/>
              </a:spcBef>
              <a:spcAft>
                <a:spcPts val="327"/>
              </a:spcAft>
              <a:buClr>
                <a:srgbClr val="8F1336"/>
              </a:buClr>
              <a:buFont typeface="Lucida Grande"/>
              <a:buChar char="✓"/>
              <a:defRPr sz="1300"/>
            </a:lvl1pPr>
            <a:lvl2pPr>
              <a:spcBef>
                <a:spcPts val="0"/>
              </a:spcBef>
              <a:spcAft>
                <a:spcPts val="0"/>
              </a:spcAft>
              <a:defRPr sz="1300"/>
            </a:lvl2pPr>
            <a:lvl3pPr>
              <a:spcBef>
                <a:spcPts val="0"/>
              </a:spcBef>
              <a:spcAft>
                <a:spcPts val="327"/>
              </a:spcAft>
              <a:defRPr sz="1300"/>
            </a:lvl3pPr>
            <a:lvl4pPr>
              <a:spcBef>
                <a:spcPts val="0"/>
              </a:spcBef>
              <a:spcAft>
                <a:spcPts val="327"/>
              </a:spcAft>
              <a:defRPr sz="1100"/>
            </a:lvl4pPr>
            <a:lvl5pPr>
              <a:defRPr sz="11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017100" y="7044439"/>
            <a:ext cx="2691382" cy="538253"/>
          </a:xfrm>
          <a:prstGeom prst="rect">
            <a:avLst/>
          </a:prstGeom>
          <a:solidFill>
            <a:srgbClr val="2895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7044440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59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>
            <a:spLocks noGrp="1"/>
          </p:cNvSpPr>
          <p:nvPr>
            <p:ph type="pic" idx="2"/>
          </p:nvPr>
        </p:nvSpPr>
        <p:spPr>
          <a:xfrm>
            <a:off x="0" y="0"/>
            <a:ext cx="10688638" cy="652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R="0" lvl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9"/>
          <p:cNvSpPr/>
          <p:nvPr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9"/>
          <p:cNvSpPr/>
          <p:nvPr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>
            <a:spLocks noGrp="1"/>
          </p:cNvSpPr>
          <p:nvPr>
            <p:ph type="title"/>
          </p:nvPr>
        </p:nvSpPr>
        <p:spPr>
          <a:xfrm>
            <a:off x="534432" y="3273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F1336"/>
              </a:buClr>
              <a:buSzPts val="3500"/>
              <a:buFont typeface="Candara"/>
              <a:buNone/>
              <a:defRPr>
                <a:solidFill>
                  <a:srgbClr val="8F133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1"/>
          </p:nvPr>
        </p:nvSpPr>
        <p:spPr>
          <a:xfrm>
            <a:off x="534432" y="1638619"/>
            <a:ext cx="4411312" cy="484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L="457200" lvl="0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ndara"/>
              <a:buNone/>
              <a:defRPr sz="1700" b="1"/>
            </a:lvl1pPr>
            <a:lvl2pPr marL="914400" lvl="1" indent="-32385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2pPr>
            <a:lvl3pPr marL="1371600" lvl="2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>
            <a:spLocks noGrp="1"/>
          </p:cNvSpPr>
          <p:nvPr>
            <p:ph type="pic" idx="2"/>
          </p:nvPr>
        </p:nvSpPr>
        <p:spPr>
          <a:xfrm>
            <a:off x="5344319" y="1638618"/>
            <a:ext cx="4809887" cy="484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R="0" lvl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2"/>
          <p:cNvSpPr/>
          <p:nvPr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2"/>
          <p:cNvSpPr/>
          <p:nvPr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3"/>
          <p:cNvSpPr txBox="1">
            <a:spLocks noGrp="1"/>
          </p:cNvSpPr>
          <p:nvPr>
            <p:ph type="title"/>
          </p:nvPr>
        </p:nvSpPr>
        <p:spPr>
          <a:xfrm>
            <a:off x="534432" y="0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F1336"/>
              </a:buClr>
              <a:buSzPts val="3500"/>
              <a:buFont typeface="Candara"/>
              <a:buNone/>
              <a:defRPr>
                <a:solidFill>
                  <a:srgbClr val="8F133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1"/>
          </p:nvPr>
        </p:nvSpPr>
        <p:spPr>
          <a:xfrm>
            <a:off x="534432" y="1638619"/>
            <a:ext cx="4411312" cy="484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L="457200" lvl="0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ndara"/>
              <a:buNone/>
              <a:defRPr sz="1700" b="1"/>
            </a:lvl1pPr>
            <a:lvl2pPr marL="914400" lvl="1" indent="-32385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2pPr>
            <a:lvl3pPr marL="1371600" lvl="2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/>
          <p:nvPr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33"/>
          <p:cNvSpPr/>
          <p:nvPr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DG 2 photos">
  <p:cSld name="SDG 2 photo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 txBox="1">
            <a:spLocks noGrp="1"/>
          </p:cNvSpPr>
          <p:nvPr>
            <p:ph type="title"/>
          </p:nvPr>
        </p:nvSpPr>
        <p:spPr>
          <a:xfrm>
            <a:off x="534432" y="3273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F1336"/>
              </a:buClr>
              <a:buSzPts val="3500"/>
              <a:buFont typeface="Candara"/>
              <a:buNone/>
              <a:defRPr>
                <a:solidFill>
                  <a:srgbClr val="8F133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body" idx="1"/>
          </p:nvPr>
        </p:nvSpPr>
        <p:spPr>
          <a:xfrm>
            <a:off x="534432" y="4276133"/>
            <a:ext cx="4722671" cy="70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3pPr>
            <a:lvl4pPr marL="1828800" lvl="3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5pPr>
            <a:lvl6pPr marL="2743200" lvl="5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6pPr>
            <a:lvl7pPr marL="3200400" lvl="6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7pPr>
            <a:lvl8pPr marL="3657600" lvl="7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8pPr>
            <a:lvl9pPr marL="4114800" lvl="8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body" idx="2"/>
          </p:nvPr>
        </p:nvSpPr>
        <p:spPr>
          <a:xfrm>
            <a:off x="534432" y="4981650"/>
            <a:ext cx="4722671" cy="1413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L="457200" lvl="0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1pPr>
            <a:lvl2pPr marL="914400" lvl="1" indent="-31115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3"/>
          </p:nvPr>
        </p:nvSpPr>
        <p:spPr>
          <a:xfrm>
            <a:off x="5429682" y="4276133"/>
            <a:ext cx="4724527" cy="70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3pPr>
            <a:lvl4pPr marL="1828800" lvl="3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5pPr>
            <a:lvl6pPr marL="2743200" lvl="5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6pPr>
            <a:lvl7pPr marL="3200400" lvl="6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7pPr>
            <a:lvl8pPr marL="3657600" lvl="7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8pPr>
            <a:lvl9pPr marL="4114800" lvl="8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4"/>
          </p:nvPr>
        </p:nvSpPr>
        <p:spPr>
          <a:xfrm>
            <a:off x="5429682" y="4981649"/>
            <a:ext cx="4724527" cy="141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Autofit/>
          </a:bodyPr>
          <a:lstStyle>
            <a:lvl1pPr marL="457200" lvl="0" indent="-311150" algn="l">
              <a:spcBef>
                <a:spcPts val="0"/>
              </a:spcBef>
              <a:spcAft>
                <a:spcPts val="0"/>
              </a:spcAft>
              <a:buClr>
                <a:srgbClr val="8F1336"/>
              </a:buClr>
              <a:buSzPts val="1300"/>
              <a:buFont typeface="Merriweather Sans"/>
              <a:buChar char="✓"/>
              <a:defRPr sz="1300"/>
            </a:lvl1pPr>
            <a:lvl2pPr marL="914400" lvl="1" indent="-31115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58" name="Google Shape;58;p34"/>
          <p:cNvSpPr>
            <a:spLocks noGrp="1"/>
          </p:cNvSpPr>
          <p:nvPr>
            <p:ph type="pic" idx="5"/>
          </p:nvPr>
        </p:nvSpPr>
        <p:spPr>
          <a:xfrm>
            <a:off x="534432" y="1550925"/>
            <a:ext cx="4722671" cy="272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R="0" lvl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34"/>
          <p:cNvSpPr>
            <a:spLocks noGrp="1"/>
          </p:cNvSpPr>
          <p:nvPr>
            <p:ph type="pic" idx="6"/>
          </p:nvPr>
        </p:nvSpPr>
        <p:spPr>
          <a:xfrm>
            <a:off x="5431536" y="1550925"/>
            <a:ext cx="4722671" cy="272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R="0" lvl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34"/>
          <p:cNvSpPr/>
          <p:nvPr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34"/>
          <p:cNvSpPr/>
          <p:nvPr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DG 3 photos">
  <p:cSld name="SDG 3 photo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534432" y="-4217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F1336"/>
              </a:buClr>
              <a:buSzPts val="3500"/>
              <a:buFont typeface="Candara"/>
              <a:buNone/>
              <a:defRPr>
                <a:solidFill>
                  <a:srgbClr val="8F133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>
            <a:spLocks noGrp="1"/>
          </p:cNvSpPr>
          <p:nvPr>
            <p:ph type="pic" idx="2"/>
          </p:nvPr>
        </p:nvSpPr>
        <p:spPr>
          <a:xfrm>
            <a:off x="534433" y="1550925"/>
            <a:ext cx="3063162" cy="272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R="0" lvl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35"/>
          <p:cNvSpPr>
            <a:spLocks noGrp="1"/>
          </p:cNvSpPr>
          <p:nvPr>
            <p:ph type="pic" idx="3"/>
          </p:nvPr>
        </p:nvSpPr>
        <p:spPr>
          <a:xfrm>
            <a:off x="3798524" y="1550925"/>
            <a:ext cx="3063162" cy="272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R="0" lvl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35"/>
          <p:cNvSpPr>
            <a:spLocks noGrp="1"/>
          </p:cNvSpPr>
          <p:nvPr>
            <p:ph type="pic" idx="4"/>
          </p:nvPr>
        </p:nvSpPr>
        <p:spPr>
          <a:xfrm>
            <a:off x="7091046" y="1550925"/>
            <a:ext cx="3063162" cy="272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R="0" lvl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body" idx="1"/>
          </p:nvPr>
        </p:nvSpPr>
        <p:spPr>
          <a:xfrm>
            <a:off x="534432" y="4276133"/>
            <a:ext cx="4722671" cy="70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3pPr>
            <a:lvl4pPr marL="1828800" lvl="3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5pPr>
            <a:lvl6pPr marL="2743200" lvl="5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6pPr>
            <a:lvl7pPr marL="3200400" lvl="6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7pPr>
            <a:lvl8pPr marL="3657600" lvl="7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8pPr>
            <a:lvl9pPr marL="4114800" lvl="8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5"/>
          </p:nvPr>
        </p:nvSpPr>
        <p:spPr>
          <a:xfrm>
            <a:off x="534432" y="4981650"/>
            <a:ext cx="4722671" cy="1413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L="457200" lvl="0" indent="-3238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marL="914400" lvl="1" indent="-31115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body" idx="6"/>
          </p:nvPr>
        </p:nvSpPr>
        <p:spPr>
          <a:xfrm>
            <a:off x="5429682" y="4276133"/>
            <a:ext cx="4724527" cy="70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3pPr>
            <a:lvl4pPr marL="1828800" lvl="3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5pPr>
            <a:lvl6pPr marL="2743200" lvl="5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6pPr>
            <a:lvl7pPr marL="3200400" lvl="6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7pPr>
            <a:lvl8pPr marL="3657600" lvl="7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8pPr>
            <a:lvl9pPr marL="4114800" lvl="8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7"/>
          </p:nvPr>
        </p:nvSpPr>
        <p:spPr>
          <a:xfrm>
            <a:off x="5429682" y="4981649"/>
            <a:ext cx="4724527" cy="141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Autofit/>
          </a:bodyPr>
          <a:lstStyle>
            <a:lvl1pPr marL="457200" lvl="0" indent="-323850" algn="l">
              <a:spcBef>
                <a:spcPts val="0"/>
              </a:spcBef>
              <a:spcAft>
                <a:spcPts val="0"/>
              </a:spcAft>
              <a:buClr>
                <a:srgbClr val="8F1336"/>
              </a:buClr>
              <a:buSzPts val="1500"/>
              <a:buFont typeface="Merriweather Sans"/>
              <a:buChar char="✓"/>
              <a:defRPr sz="1500"/>
            </a:lvl1pPr>
            <a:lvl2pPr marL="914400" lvl="1" indent="-31115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327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71" name="Google Shape;71;p35"/>
          <p:cNvSpPr/>
          <p:nvPr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5"/>
          <p:cNvSpPr/>
          <p:nvPr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6"/>
          <p:cNvSpPr/>
          <p:nvPr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6"/>
          <p:cNvSpPr/>
          <p:nvPr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88638" cy="652645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017098" y="7044439"/>
            <a:ext cx="2691383" cy="538253"/>
          </a:xfrm>
          <a:prstGeom prst="rect">
            <a:avLst/>
          </a:prstGeom>
          <a:solidFill>
            <a:srgbClr val="2895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" y="7044439"/>
            <a:ext cx="8017099" cy="518411"/>
          </a:xfrm>
          <a:prstGeom prst="rect">
            <a:avLst/>
          </a:prstGeom>
          <a:solidFill>
            <a:srgbClr val="1B29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1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534432" y="302866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ndara"/>
              <a:buNone/>
              <a:defRPr sz="3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534432" y="1764668"/>
            <a:ext cx="9619774" cy="347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365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katinganmentaya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>
            <a:spLocks noGrp="1"/>
          </p:cNvSpPr>
          <p:nvPr>
            <p:ph type="subTitle" idx="1"/>
          </p:nvPr>
        </p:nvSpPr>
        <p:spPr>
          <a:xfrm>
            <a:off x="374446" y="1156318"/>
            <a:ext cx="7363119" cy="67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</a:pPr>
            <a:endParaRPr/>
          </a:p>
        </p:txBody>
      </p:sp>
      <p:pic>
        <p:nvPicPr>
          <p:cNvPr id="81" name="Google Shape;81;p1" descr="sentral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770" y="-319294"/>
            <a:ext cx="10902168" cy="679113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/>
          <p:cNvSpPr txBox="1"/>
          <p:nvPr/>
        </p:nvSpPr>
        <p:spPr>
          <a:xfrm>
            <a:off x="808383" y="3236868"/>
            <a:ext cx="9995015" cy="67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500" b="1" i="0" u="none" strike="noStrike" cap="none" dirty="0" err="1">
                <a:solidFill>
                  <a:srgbClr val="FFFFFF"/>
                </a:solidFill>
                <a:latin typeface="Philosopher" panose="02000503000000020004" pitchFamily="2" charset="77"/>
                <a:ea typeface="Cabin"/>
                <a:cs typeface="Philosopher"/>
                <a:sym typeface="Cabin"/>
              </a:rPr>
              <a:t>Katingan-Mentaya</a:t>
            </a:r>
            <a:r>
              <a:rPr lang="en-US" sz="4500" b="1" i="0" u="none" strike="noStrike" cap="none" dirty="0">
                <a:solidFill>
                  <a:srgbClr val="FFFFFF"/>
                </a:solidFill>
                <a:latin typeface="Philosopher" panose="02000503000000020004" pitchFamily="2" charset="77"/>
                <a:ea typeface="Cabin"/>
                <a:cs typeface="Philosopher"/>
                <a:sym typeface="Cabin"/>
              </a:rPr>
              <a:t> Project</a:t>
            </a:r>
            <a:endParaRPr sz="4500" dirty="0">
              <a:latin typeface="Philosopher" panose="02000503000000020004" pitchFamily="2" charset="77"/>
              <a:cs typeface="Philosopher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endParaRPr sz="4000" b="1" i="0" u="none" strike="noStrike" cap="none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5" name="Picture 4" descr="Endorser-Logo_solid_white_RGB.png">
            <a:extLst>
              <a:ext uri="{FF2B5EF4-FFF2-40B4-BE49-F238E27FC236}">
                <a16:creationId xmlns:a16="http://schemas.microsoft.com/office/drawing/2014/main" id="{6B5DA2E8-76A4-6442-BD1E-2C0369A27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8" y="297556"/>
            <a:ext cx="1566683" cy="1836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-84048"/>
            <a:ext cx="10706276" cy="713902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50773" y="877978"/>
            <a:ext cx="6015899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algn="r" defTabSz="497754" rtl="0">
              <a:spcBef>
                <a:spcPct val="0"/>
              </a:spcBef>
            </a:pP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Layanan</a:t>
            </a:r>
            <a:r>
              <a:rPr lang="en-US" sz="5000" b="1" dirty="0">
                <a:solidFill>
                  <a:srgbClr val="FFFFFF"/>
                </a:solidFill>
                <a:latin typeface="Philosopher"/>
                <a:cs typeface="Philosopher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Sanitasi</a:t>
            </a:r>
            <a:r>
              <a:rPr lang="en-US" sz="5000" b="1" dirty="0">
                <a:solidFill>
                  <a:srgbClr val="FFFFFF"/>
                </a:solidFill>
                <a:latin typeface="Philosopher"/>
                <a:cs typeface="Philosopher"/>
              </a:rPr>
              <a:t> yang </a:t>
            </a: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Lebih</a:t>
            </a:r>
            <a:r>
              <a:rPr lang="en-US" sz="5000" b="1" dirty="0">
                <a:solidFill>
                  <a:srgbClr val="FFFFFF"/>
                </a:solidFill>
                <a:latin typeface="Philosopher"/>
                <a:cs typeface="Philosopher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Baik</a:t>
            </a:r>
            <a:endParaRPr lang="en-US" sz="5000" b="1" dirty="0">
              <a:solidFill>
                <a:srgbClr val="FFFFFF"/>
              </a:solidFill>
              <a:latin typeface="Philosopher"/>
              <a:cs typeface="Philosopher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440558" y="2122833"/>
            <a:ext cx="3926116" cy="1489349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 algn="r">
              <a:spcAft>
                <a:spcPts val="653"/>
              </a:spcAft>
              <a:buNone/>
            </a:pP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Katingan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Mentaya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Project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mendukung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prakarsa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untuk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meningkatkan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sanitasi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menggantikan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jamban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sungai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dengan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jamban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darat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di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dalam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rumah</a:t>
            </a:r>
            <a:endParaRPr lang="en-US" dirty="0">
              <a:solidFill>
                <a:srgbClr val="FFFFFF"/>
              </a:solidFill>
              <a:latin typeface="Work Sans"/>
              <a:cs typeface="Work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60C41-1E29-4C42-B825-AC50EC185283}"/>
              </a:ext>
            </a:extLst>
          </p:cNvPr>
          <p:cNvSpPr/>
          <p:nvPr/>
        </p:nvSpPr>
        <p:spPr>
          <a:xfrm>
            <a:off x="0" y="6308034"/>
            <a:ext cx="10688638" cy="728870"/>
          </a:xfrm>
          <a:prstGeom prst="rect">
            <a:avLst/>
          </a:prstGeom>
          <a:solidFill>
            <a:schemeClr val="tx1">
              <a:lumMod val="65000"/>
              <a:lumOff val="35000"/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55;p8">
            <a:extLst>
              <a:ext uri="{FF2B5EF4-FFF2-40B4-BE49-F238E27FC236}">
                <a16:creationId xmlns:a16="http://schemas.microsoft.com/office/drawing/2014/main" id="{87D43D99-33FB-AA4D-A713-1DAB24162B8D}"/>
              </a:ext>
            </a:extLst>
          </p:cNvPr>
          <p:cNvSpPr txBox="1"/>
          <p:nvPr/>
        </p:nvSpPr>
        <p:spPr>
          <a:xfrm>
            <a:off x="341296" y="6168886"/>
            <a:ext cx="10118140" cy="100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/>
          <a:p>
            <a:pPr lvl="1"/>
            <a:r>
              <a:rPr lang="en-US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Keterangan</a:t>
            </a:r>
            <a:r>
              <a:rPr lang="en-US" u="sng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foto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: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Sebelumnya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warga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Desa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Parupuk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tidak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memiliki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jamban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rumah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.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Sekarang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orang-orang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seperti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Nurwenda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, 23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tahun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memiliki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layanan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sanitasi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akses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air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bersih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lebih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baik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.</a:t>
            </a:r>
            <a:endParaRPr b="1" i="0" u="none" strike="noStrike" cap="none" dirty="0">
              <a:solidFill>
                <a:schemeClr val="bg1"/>
              </a:solidFill>
              <a:latin typeface="Work Sans" pitchFamily="2" charset="77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836052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A4D7638-BAA0-A04F-A59F-64106213E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17" y="-212200"/>
            <a:ext cx="10912301" cy="72663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6D71EB-32D0-294F-9BE5-8A8338011598}"/>
              </a:ext>
            </a:extLst>
          </p:cNvPr>
          <p:cNvSpPr/>
          <p:nvPr/>
        </p:nvSpPr>
        <p:spPr>
          <a:xfrm>
            <a:off x="3554362" y="3246783"/>
            <a:ext cx="7251923" cy="3807325"/>
          </a:xfrm>
          <a:prstGeom prst="rect">
            <a:avLst/>
          </a:prstGeom>
          <a:solidFill>
            <a:schemeClr val="tx1">
              <a:lumMod val="65000"/>
              <a:lumOff val="35000"/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54362" y="4911329"/>
            <a:ext cx="6967863" cy="1489349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 algn="r">
              <a:spcAft>
                <a:spcPts val="653"/>
              </a:spcAft>
              <a:buNone/>
            </a:pP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Saat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ini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,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masyarakat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di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sekitar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Kawasan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konsesi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hanya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memiliki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akses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perawatan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kesehatan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yang paling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dasar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.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Katingan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Mentaya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Project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berupaya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untuk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memperbaiki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hal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ini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dengan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bekerja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sama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dengan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pemerintah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daerah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untuk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meningkatkan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akses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ke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layanan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kesehatan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dan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membantu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pemerintah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daerah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dalam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menyediakan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pendidikan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kesehatan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di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tingkat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desa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54362" y="3749364"/>
            <a:ext cx="6967864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algn="r" defTabSz="497754" rtl="0">
              <a:spcBef>
                <a:spcPct val="0"/>
              </a:spcBef>
            </a:pP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Peningkatan</a:t>
            </a:r>
            <a:r>
              <a:rPr lang="en-US" sz="5000" b="1" dirty="0">
                <a:solidFill>
                  <a:srgbClr val="FFFFFF"/>
                </a:solidFill>
                <a:latin typeface="Philosopher"/>
                <a:cs typeface="Philosopher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Kesehatan</a:t>
            </a:r>
            <a:r>
              <a:rPr lang="en-US" sz="5000" b="1" dirty="0">
                <a:solidFill>
                  <a:srgbClr val="FFFFFF"/>
                </a:solidFill>
                <a:latin typeface="Philosopher"/>
                <a:cs typeface="Philosopher"/>
              </a:rPr>
              <a:t> Masyarakat</a:t>
            </a:r>
          </a:p>
        </p:txBody>
      </p:sp>
    </p:spTree>
    <p:extLst>
      <p:ext uri="{BB962C8B-B14F-4D97-AF65-F5344CB8AC3E}">
        <p14:creationId xmlns:p14="http://schemas.microsoft.com/office/powerpoint/2010/main" val="1491314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EC9A25-B9E6-144A-B583-83A612604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96" y="-91533"/>
            <a:ext cx="10688638" cy="7129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9376" y="1051270"/>
            <a:ext cx="4253758" cy="2952591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3473442"/>
            <a:ext cx="4563134" cy="1880223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>
              <a:spcAft>
                <a:spcPts val="653"/>
              </a:spcAft>
              <a:buNone/>
            </a:pP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Katingan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Mentaya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Project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mendukung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produksi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keranjang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untuk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bibit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dari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purun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yang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mudah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teruari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.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Kelompok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perempuan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dari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tiga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desa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terlibat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dalam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produksi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keranjang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Work Sans"/>
                <a:cs typeface="Work Sans"/>
              </a:rPr>
              <a:t>ini</a:t>
            </a:r>
            <a:r>
              <a:rPr lang="en-US" sz="1700" dirty="0">
                <a:solidFill>
                  <a:srgbClr val="FFFFFF"/>
                </a:solidFill>
                <a:latin typeface="Work Sans"/>
                <a:cs typeface="Work Sans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0632" y="2226045"/>
            <a:ext cx="6092904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defTabSz="497754" rtl="0">
              <a:spcBef>
                <a:spcPct val="0"/>
              </a:spcBef>
            </a:pP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Keranjang</a:t>
            </a:r>
            <a:r>
              <a:rPr lang="en-US" sz="5000" b="1" dirty="0">
                <a:solidFill>
                  <a:srgbClr val="FFFFFF"/>
                </a:solidFill>
                <a:latin typeface="Philosopher"/>
                <a:cs typeface="Philosopher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Bibit</a:t>
            </a:r>
            <a:r>
              <a:rPr lang="en-US" sz="5000" b="1" dirty="0">
                <a:solidFill>
                  <a:srgbClr val="FFFFFF"/>
                </a:solidFill>
                <a:latin typeface="Philosopher"/>
                <a:cs typeface="Philosopher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dari</a:t>
            </a:r>
            <a:r>
              <a:rPr lang="en-US" sz="5000" b="1" dirty="0">
                <a:solidFill>
                  <a:srgbClr val="FFFFFF"/>
                </a:solidFill>
                <a:latin typeface="Philosopher"/>
                <a:cs typeface="Philosopher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Purun</a:t>
            </a:r>
            <a:endParaRPr lang="en-US" sz="5000" b="1" dirty="0">
              <a:solidFill>
                <a:srgbClr val="FFFFFF"/>
              </a:solidFill>
              <a:latin typeface="Philosopher"/>
              <a:cs typeface="Philosopher"/>
            </a:endParaRPr>
          </a:p>
        </p:txBody>
      </p:sp>
    </p:spTree>
    <p:extLst>
      <p:ext uri="{BB962C8B-B14F-4D97-AF65-F5344CB8AC3E}">
        <p14:creationId xmlns:p14="http://schemas.microsoft.com/office/powerpoint/2010/main" val="3764523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mb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93"/>
            <a:ext cx="10709458" cy="7149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4872" y="5376379"/>
            <a:ext cx="10865018" cy="852144"/>
          </a:xfrm>
          <a:prstGeom prst="rect">
            <a:avLst/>
          </a:prstGeom>
          <a:solidFill>
            <a:schemeClr val="accent3">
              <a:lumMod val="5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57905" y="5482722"/>
            <a:ext cx="10172827" cy="845329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>
              <a:spcAft>
                <a:spcPts val="653"/>
              </a:spcAft>
              <a:buNone/>
            </a:pP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Katingan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Mentaya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Project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bekerja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sama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Yayasan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Bambu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Lestari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dalam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kegiatan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pembibitan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bambu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dan program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pelatihan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komunitas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desa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bambu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.</a:t>
            </a:r>
            <a:endParaRPr lang="en-US" dirty="0">
              <a:solidFill>
                <a:schemeClr val="bg1"/>
              </a:solidFill>
              <a:latin typeface="Work Sans" pitchFamily="2" charset="77"/>
              <a:cs typeface="Work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44010" y="778189"/>
            <a:ext cx="5086039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algn="r" defTabSz="497754" rtl="0">
              <a:spcBef>
                <a:spcPct val="0"/>
              </a:spcBef>
            </a:pP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Bambu</a:t>
            </a:r>
            <a:endParaRPr lang="en-US" sz="5000" b="1" dirty="0">
              <a:solidFill>
                <a:srgbClr val="FFFFFF"/>
              </a:solidFill>
              <a:latin typeface="Philosopher"/>
              <a:cs typeface="Philosopher"/>
            </a:endParaRPr>
          </a:p>
        </p:txBody>
      </p:sp>
    </p:spTree>
    <p:extLst>
      <p:ext uri="{BB962C8B-B14F-4D97-AF65-F5344CB8AC3E}">
        <p14:creationId xmlns:p14="http://schemas.microsoft.com/office/powerpoint/2010/main" val="477655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7FD72C-D0A2-8447-B31B-D633A48D6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8" y="0"/>
            <a:ext cx="10706276" cy="7133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47484" y="5501147"/>
            <a:ext cx="10927878" cy="1091381"/>
          </a:xfrm>
          <a:prstGeom prst="rect">
            <a:avLst/>
          </a:prstGeom>
          <a:solidFill>
            <a:schemeClr val="tx1">
              <a:lumMod val="85000"/>
              <a:lumOff val="15000"/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7700" y="4541453"/>
            <a:ext cx="4121535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defTabSz="497754" rtl="0">
              <a:spcBef>
                <a:spcPct val="0"/>
              </a:spcBef>
            </a:pP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Persemaian</a:t>
            </a:r>
            <a:endParaRPr lang="en-US" sz="5000" b="1" dirty="0">
              <a:solidFill>
                <a:srgbClr val="FFFFFF"/>
              </a:solidFill>
              <a:latin typeface="Philosopher"/>
              <a:cs typeface="Philosopher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2C87DF-EF20-334C-B350-B26641F263A4}"/>
              </a:ext>
            </a:extLst>
          </p:cNvPr>
          <p:cNvSpPr/>
          <p:nvPr/>
        </p:nvSpPr>
        <p:spPr>
          <a:xfrm>
            <a:off x="357700" y="5689734"/>
            <a:ext cx="10124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Katingan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Mentaya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Project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mendukung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kegiatan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pembibitan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pohon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yang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dikelola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masyarakat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melalui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pembelian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bibit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untuk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digunakan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dalam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upaya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Work Sans"/>
                <a:cs typeface="Work Sans"/>
              </a:rPr>
              <a:t>reforestasi</a:t>
            </a:r>
            <a:r>
              <a:rPr lang="en-US" sz="1800" dirty="0">
                <a:solidFill>
                  <a:srgbClr val="FFFFFF"/>
                </a:solidFill>
                <a:latin typeface="Work Sans"/>
                <a:cs typeface="Work Sans"/>
              </a:rPr>
              <a:t>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26768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31B15F-DB75-3541-8372-895A2D79A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241" y="-2206859"/>
            <a:ext cx="10770537" cy="93064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7832" y="4785091"/>
            <a:ext cx="10865018" cy="2079535"/>
          </a:xfrm>
          <a:prstGeom prst="rect">
            <a:avLst/>
          </a:prstGeom>
          <a:solidFill>
            <a:schemeClr val="tx2">
              <a:lumMod val="90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-252237" y="5500813"/>
            <a:ext cx="10744536" cy="1489349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>
              <a:spcAft>
                <a:spcPts val="653"/>
              </a:spcAft>
              <a:buNone/>
            </a:pP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Katingan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Mentaya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Project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mendukung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petani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kelapa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untuk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menghasilkan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produk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bernilai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tambah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seperti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contohnya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gula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kelapa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. Program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ini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sekarang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telah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memiliki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pusat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pelatihan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permanen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dan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rumah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produksi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. 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Katingan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Mentaya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Project juga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telah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bekerjasama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dengan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supermarket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lokal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untuk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memasarkan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produk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ini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3651" y="4785091"/>
            <a:ext cx="4333516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defTabSz="497754" rtl="0">
              <a:spcBef>
                <a:spcPct val="0"/>
              </a:spcBef>
            </a:pP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Kelapa</a:t>
            </a:r>
            <a:endParaRPr lang="en-US" sz="5000" b="1" dirty="0">
              <a:solidFill>
                <a:srgbClr val="FFFFFF"/>
              </a:solidFill>
              <a:latin typeface="Philosopher"/>
              <a:cs typeface="Philosopher"/>
            </a:endParaRPr>
          </a:p>
        </p:txBody>
      </p:sp>
    </p:spTree>
    <p:extLst>
      <p:ext uri="{BB962C8B-B14F-4D97-AF65-F5344CB8AC3E}">
        <p14:creationId xmlns:p14="http://schemas.microsoft.com/office/powerpoint/2010/main" val="231036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B65734-D1D4-D448-A5E2-2431D582B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8" y="-79512"/>
            <a:ext cx="10688638" cy="711737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-159472" y="2734500"/>
            <a:ext cx="4294150" cy="1489349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>
              <a:spcAft>
                <a:spcPts val="653"/>
              </a:spcAft>
              <a:buNone/>
            </a:pP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Katingan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Mentaya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Project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mendukung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pembangunan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infrastruktur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desa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seperti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jalan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desa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sekolah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dan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balai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Work Sans"/>
                <a:cs typeface="Work Sans"/>
              </a:rPr>
              <a:t>pertemuan</a:t>
            </a:r>
            <a:r>
              <a:rPr lang="en-US" dirty="0">
                <a:solidFill>
                  <a:srgbClr val="FFFFFF"/>
                </a:solidFill>
                <a:latin typeface="Work Sans"/>
                <a:cs typeface="Work Sans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6171" y="1074483"/>
            <a:ext cx="4408107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defTabSz="497754" rtl="0">
              <a:spcBef>
                <a:spcPct val="0"/>
              </a:spcBef>
            </a:pP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Bantuan</a:t>
            </a:r>
            <a:r>
              <a:rPr lang="en-US" sz="5000" b="1" dirty="0">
                <a:solidFill>
                  <a:srgbClr val="FFFFFF"/>
                </a:solidFill>
                <a:latin typeface="Philosopher"/>
                <a:cs typeface="Philosopher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Infrasturktur</a:t>
            </a:r>
            <a:endParaRPr lang="en-US" sz="5000" b="1" dirty="0">
              <a:solidFill>
                <a:srgbClr val="FFFFFF"/>
              </a:solidFill>
              <a:latin typeface="Philosopher"/>
              <a:cs typeface="Philosopher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1B399B-13CE-0643-B54B-A01A474CD486}"/>
              </a:ext>
            </a:extLst>
          </p:cNvPr>
          <p:cNvSpPr/>
          <p:nvPr/>
        </p:nvSpPr>
        <p:spPr>
          <a:xfrm>
            <a:off x="-159472" y="6038269"/>
            <a:ext cx="10935570" cy="1007167"/>
          </a:xfrm>
          <a:prstGeom prst="rect">
            <a:avLst/>
          </a:prstGeom>
          <a:solidFill>
            <a:schemeClr val="tx1">
              <a:lumMod val="85000"/>
              <a:lumOff val="15000"/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155;p8">
            <a:extLst>
              <a:ext uri="{FF2B5EF4-FFF2-40B4-BE49-F238E27FC236}">
                <a16:creationId xmlns:a16="http://schemas.microsoft.com/office/drawing/2014/main" id="{7C6D781A-0A8C-AC4A-BBDA-3AC6A1AA12E7}"/>
              </a:ext>
            </a:extLst>
          </p:cNvPr>
          <p:cNvSpPr txBox="1"/>
          <p:nvPr/>
        </p:nvSpPr>
        <p:spPr>
          <a:xfrm>
            <a:off x="336171" y="6004020"/>
            <a:ext cx="10118140" cy="100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/>
          <a:p>
            <a:pPr lvl="1"/>
            <a:r>
              <a:rPr lang="en-US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Keterangan</a:t>
            </a:r>
            <a:r>
              <a:rPr lang="en-US" u="sng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foto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: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Untuk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meningkatkan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kesejahteraan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pendidikan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masyarakat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Katingan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Mentaya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Project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bekerja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sama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masyarakat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Desa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Terantang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untuk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memfasilitasi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renovasi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perluasan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sekolah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. </a:t>
            </a:r>
            <a:endParaRPr b="1" i="0" u="none" strike="noStrike" cap="none" dirty="0">
              <a:solidFill>
                <a:schemeClr val="bg1"/>
              </a:solidFill>
              <a:latin typeface="Work Sans" pitchFamily="2" charset="77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3860606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-252237" y="5500813"/>
            <a:ext cx="10744536" cy="1489349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>
              <a:spcAft>
                <a:spcPts val="653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The project’s program supports coconut growers in the project zone to produce value-added products, particularly coconut sugar.  The program now supports a permanent training center and processing facility and has supported farmers to establish purchasing contracts with local supermarkets.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E6CE4-6562-DE4F-A667-1565F73AA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512"/>
            <a:ext cx="10688638" cy="712995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83162" y="398623"/>
            <a:ext cx="5182046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defTabSz="497754" rtl="0">
              <a:spcBef>
                <a:spcPct val="0"/>
              </a:spcBef>
            </a:pPr>
            <a:r>
              <a:rPr lang="en-US" sz="5000" b="1" dirty="0" err="1">
                <a:solidFill>
                  <a:schemeClr val="bg1"/>
                </a:solidFill>
                <a:latin typeface="Philosopher"/>
                <a:cs typeface="Philosopher"/>
              </a:rPr>
              <a:t>Sektor</a:t>
            </a:r>
            <a:r>
              <a:rPr lang="en-US" sz="5000" b="1" dirty="0">
                <a:solidFill>
                  <a:schemeClr val="bg1"/>
                </a:solidFill>
                <a:latin typeface="Philosopher"/>
                <a:cs typeface="Philosopher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Philosopher"/>
                <a:cs typeface="Philosopher"/>
              </a:rPr>
              <a:t>Perikanan</a:t>
            </a:r>
            <a:endParaRPr lang="en-US" sz="5000" b="1" dirty="0">
              <a:solidFill>
                <a:schemeClr val="bg1"/>
              </a:solidFill>
              <a:latin typeface="Philosopher"/>
              <a:cs typeface="Philosopher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D0B0D9-DFFB-0749-B3D7-BE341ABCEDB0}"/>
              </a:ext>
            </a:extLst>
          </p:cNvPr>
          <p:cNvSpPr txBox="1">
            <a:spLocks/>
          </p:cNvSpPr>
          <p:nvPr/>
        </p:nvSpPr>
        <p:spPr>
          <a:xfrm>
            <a:off x="-199229" y="1221301"/>
            <a:ext cx="5182046" cy="1489349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>
              <a:spcAft>
                <a:spcPts val="653"/>
              </a:spcAft>
              <a:buNone/>
            </a:pP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Katingan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Mentaya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Project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mendukung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masyarakat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dalam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mengelola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sumber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daya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secara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berkelanjutan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dan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meningkatkan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taraf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hidup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komunitas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Work Sans"/>
                <a:cs typeface="Work Sans"/>
              </a:rPr>
              <a:t>lokal</a:t>
            </a: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DB301-961A-3645-B509-55B651F317E1}"/>
              </a:ext>
            </a:extLst>
          </p:cNvPr>
          <p:cNvSpPr/>
          <p:nvPr/>
        </p:nvSpPr>
        <p:spPr>
          <a:xfrm>
            <a:off x="-88190" y="5766619"/>
            <a:ext cx="10865018" cy="1253681"/>
          </a:xfrm>
          <a:prstGeom prst="rect">
            <a:avLst/>
          </a:prstGeom>
          <a:solidFill>
            <a:schemeClr val="tx2">
              <a:lumMod val="75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55;p8">
            <a:extLst>
              <a:ext uri="{FF2B5EF4-FFF2-40B4-BE49-F238E27FC236}">
                <a16:creationId xmlns:a16="http://schemas.microsoft.com/office/drawing/2014/main" id="{A074C33F-80DE-1240-8FD4-17ED0275D3B1}"/>
              </a:ext>
            </a:extLst>
          </p:cNvPr>
          <p:cNvSpPr txBox="1"/>
          <p:nvPr/>
        </p:nvSpPr>
        <p:spPr>
          <a:xfrm>
            <a:off x="374159" y="5910540"/>
            <a:ext cx="10118140" cy="100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/>
          <a:p>
            <a:pPr lvl="1"/>
            <a:r>
              <a:rPr lang="en-US" sz="1500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Keterangan</a:t>
            </a:r>
            <a:r>
              <a:rPr lang="en-US" sz="1500" u="sng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foto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: “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Dukungan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dari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Katingan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Mentaya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Project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telah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membantu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meningkatkan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penghasilan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saya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. Saya juga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mendapatkan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pengetahuan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penting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. Kami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diajari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untuk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memantau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pertumbuhan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ikan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kami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setiap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hari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. Kami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sekarang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punya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jadwal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memberi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makan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ikan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.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Sekarang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semuanya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sudah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dikelola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dengan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baik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,” kata Nasrullah,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seorang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petani</a:t>
            </a:r>
            <a:r>
              <a:rPr lang="en-ID" sz="1500" i="1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i="1" dirty="0" err="1">
                <a:solidFill>
                  <a:schemeClr val="bg1"/>
                </a:solidFill>
                <a:latin typeface="Work Sans" pitchFamily="2" charset="77"/>
              </a:rPr>
              <a:t>ikan</a:t>
            </a:r>
            <a:r>
              <a:rPr lang="en-ID" sz="1500" dirty="0">
                <a:solidFill>
                  <a:schemeClr val="bg1"/>
                </a:solidFill>
                <a:latin typeface="Work Sans" pitchFamily="2" charset="77"/>
              </a:rPr>
              <a:t>.</a:t>
            </a:r>
            <a:endParaRPr sz="1500" b="1" i="0" u="none" strike="noStrike" cap="none" dirty="0">
              <a:solidFill>
                <a:schemeClr val="bg1"/>
              </a:solidFill>
              <a:latin typeface="Work Sans" pitchFamily="2" charset="77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358615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16279" y="1273423"/>
            <a:ext cx="10656079" cy="1024335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>
              <a:spcAft>
                <a:spcPts val="653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The project takes fire prevention and response very seriously.  Key activities throughout the project zone include: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15A07-CCDE-E640-AB99-C50F6AE11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9" y="-318049"/>
            <a:ext cx="10815473" cy="73672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9E0AB8-014D-DF43-97F3-4CBEAE0C56F8}"/>
              </a:ext>
            </a:extLst>
          </p:cNvPr>
          <p:cNvSpPr/>
          <p:nvPr/>
        </p:nvSpPr>
        <p:spPr>
          <a:xfrm>
            <a:off x="16279" y="-318049"/>
            <a:ext cx="5212275" cy="7367246"/>
          </a:xfrm>
          <a:prstGeom prst="rect">
            <a:avLst/>
          </a:prstGeom>
          <a:solidFill>
            <a:schemeClr val="tx1">
              <a:lumMod val="65000"/>
              <a:lumOff val="35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534" y="930312"/>
            <a:ext cx="4960006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defTabSz="497754" rtl="0">
              <a:spcBef>
                <a:spcPct val="0"/>
              </a:spcBef>
            </a:pPr>
            <a:r>
              <a:rPr lang="en-US" sz="5000" b="1" dirty="0" err="1">
                <a:solidFill>
                  <a:schemeClr val="bg1"/>
                </a:solidFill>
                <a:latin typeface="Philosopher"/>
                <a:cs typeface="Philosopher"/>
              </a:rPr>
              <a:t>Pencegahan</a:t>
            </a:r>
            <a:r>
              <a:rPr lang="en-US" sz="5000" b="1" dirty="0">
                <a:solidFill>
                  <a:schemeClr val="bg1"/>
                </a:solidFill>
                <a:latin typeface="Philosopher"/>
                <a:cs typeface="Philosopher"/>
              </a:rPr>
              <a:t> dan </a:t>
            </a:r>
            <a:r>
              <a:rPr lang="en-US" sz="5000" b="1" dirty="0" err="1">
                <a:solidFill>
                  <a:schemeClr val="bg1"/>
                </a:solidFill>
                <a:latin typeface="Philosopher"/>
                <a:cs typeface="Philosopher"/>
              </a:rPr>
              <a:t>Penanggulangan</a:t>
            </a:r>
            <a:r>
              <a:rPr lang="en-US" sz="5000" b="1" dirty="0">
                <a:solidFill>
                  <a:schemeClr val="bg1"/>
                </a:solidFill>
                <a:latin typeface="Philosopher"/>
                <a:cs typeface="Philosopher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Philosopher"/>
                <a:cs typeface="Philosopher"/>
              </a:rPr>
              <a:t>Kebakaran</a:t>
            </a:r>
            <a:endParaRPr lang="en-US" sz="5000" b="1" dirty="0">
              <a:solidFill>
                <a:schemeClr val="bg1"/>
              </a:solidFill>
              <a:latin typeface="Philosopher"/>
              <a:cs typeface="Philosophe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254832" y="2711150"/>
            <a:ext cx="5231583" cy="1024335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0654" lvl="1" indent="-342900">
              <a:spcAft>
                <a:spcPts val="653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Pemetaan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kebakaran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partisipatif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untuk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mengidentifikasi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lokasi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dengan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potensi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risiko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bagi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masyarakat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dan zona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proyek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.</a:t>
            </a:r>
          </a:p>
          <a:p>
            <a:pPr marL="840654" lvl="1" indent="-342900">
              <a:spcAft>
                <a:spcPts val="653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Pengembangan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sistem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peringatan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dini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patroli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dan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sistem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radio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komunitas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.</a:t>
            </a:r>
          </a:p>
          <a:p>
            <a:pPr marL="840654" lvl="1" indent="-342900">
              <a:spcAft>
                <a:spcPts val="653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Pengembangan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tim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pemadam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kebakaran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(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Regu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Siaga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Api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) yang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terdiri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dari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anggota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masyarakat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setempat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dan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penyediaan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peralatan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dan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pelatihan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untuk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mereka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.</a:t>
            </a:r>
          </a:p>
          <a:p>
            <a:pPr marL="840654" lvl="1" indent="-342900">
              <a:spcAft>
                <a:spcPts val="653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Program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peningkatan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kesadaran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bagi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masyarakat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</a:p>
          <a:p>
            <a:pPr marL="840654" lvl="1" indent="-342900">
              <a:spcAft>
                <a:spcPts val="653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Sistem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peringatan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dini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berdasarkan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pesan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otomatis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dalam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menanggapi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hotspot yang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terdeteksi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Work Sans"/>
                <a:cs typeface="Work Sans"/>
              </a:rPr>
              <a:t>satelit</a:t>
            </a:r>
            <a:r>
              <a:rPr lang="en-US" sz="1600" dirty="0">
                <a:solidFill>
                  <a:schemeClr val="bg1"/>
                </a:solidFill>
                <a:latin typeface="Work Sans"/>
                <a:cs typeface="Work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2750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E68FAB-261C-D34C-8EE3-0A964A80F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60"/>
            <a:ext cx="10688638" cy="71299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5DDD887-A4E8-C745-BB27-A548CD5FA221}"/>
              </a:ext>
            </a:extLst>
          </p:cNvPr>
          <p:cNvSpPr txBox="1">
            <a:spLocks/>
          </p:cNvSpPr>
          <p:nvPr/>
        </p:nvSpPr>
        <p:spPr>
          <a:xfrm>
            <a:off x="293423" y="2116980"/>
            <a:ext cx="4333516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defTabSz="497754" rtl="0">
              <a:spcBef>
                <a:spcPct val="0"/>
              </a:spcBef>
            </a:pP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Meningkatkan</a:t>
            </a:r>
            <a:r>
              <a:rPr lang="en-US" sz="5000" b="1" dirty="0">
                <a:solidFill>
                  <a:srgbClr val="FFFFFF"/>
                </a:solidFill>
                <a:latin typeface="Philosopher"/>
                <a:cs typeface="Philosopher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Kesadaran</a:t>
            </a:r>
            <a:r>
              <a:rPr lang="en-US" sz="5000" b="1" dirty="0">
                <a:solidFill>
                  <a:srgbClr val="FFFFFF"/>
                </a:solidFill>
                <a:latin typeface="Philosopher"/>
                <a:cs typeface="Philosopher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Lingkungan</a:t>
            </a:r>
            <a:endParaRPr lang="en-US" sz="5000" b="1" dirty="0">
              <a:solidFill>
                <a:srgbClr val="FFFFFF"/>
              </a:solidFill>
              <a:latin typeface="Philosopher"/>
              <a:cs typeface="Philosopher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9BBC584-0995-6D4F-8FBB-21B73A95482D}"/>
              </a:ext>
            </a:extLst>
          </p:cNvPr>
          <p:cNvSpPr txBox="1">
            <a:spLocks/>
          </p:cNvSpPr>
          <p:nvPr/>
        </p:nvSpPr>
        <p:spPr>
          <a:xfrm>
            <a:off x="-159027" y="3781425"/>
            <a:ext cx="4785966" cy="1024335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>
              <a:spcAft>
                <a:spcPts val="653"/>
              </a:spcAft>
              <a:buNone/>
            </a:pP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Sebelum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memasuki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musim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kemarau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pada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tahun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2020,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Katingan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Mentaya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Project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telah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menerbitkan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tiga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buku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komik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yang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tersedia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untuk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anak-anak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sekolah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guna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meningkatkan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kesadaran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tentang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kebakaran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hutan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dan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lahan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serta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upaya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pencegahannya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.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Buku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komik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tersebut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dikirim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ke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40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sekolah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di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dalam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dan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sekitar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kawasan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konsesi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memberikan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akses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ke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lebih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4.000 murid.</a:t>
            </a:r>
            <a:endParaRPr lang="en-US" sz="1600" dirty="0">
              <a:solidFill>
                <a:schemeClr val="bg1"/>
              </a:solidFill>
              <a:latin typeface="Work Sans" pitchFamily="2" charset="77"/>
              <a:cs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216520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-252237" y="5500813"/>
            <a:ext cx="10744536" cy="1489349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>
              <a:spcAft>
                <a:spcPts val="653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Work Sans"/>
                <a:cs typeface="Work Sans"/>
              </a:rPr>
              <a:t>The project’s program supports coconut growers in the project zone to produce value-added products, particularly coconut sugar.  The program now supports a permanent training center and processing facility and has supported farmers to establish purchasing contracts with local supermarkets.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DA1A6-1A61-4441-B7ED-2F1832396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8638" cy="69901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69F7C5-9E7B-FE45-97C0-4D231262174A}"/>
              </a:ext>
            </a:extLst>
          </p:cNvPr>
          <p:cNvSpPr txBox="1">
            <a:spLocks/>
          </p:cNvSpPr>
          <p:nvPr/>
        </p:nvSpPr>
        <p:spPr>
          <a:xfrm>
            <a:off x="132072" y="2776800"/>
            <a:ext cx="9926327" cy="1489349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>
              <a:spcAft>
                <a:spcPts val="653"/>
              </a:spcAft>
              <a:buNone/>
            </a:pP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Inisiatif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restorasi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ekosistem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Katingan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Mentaya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Project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memandang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hutan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sebagai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penghasil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beragam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manfaat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dengan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memadu-serasikan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antara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usaha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kehutanan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dan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konservasi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melalui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pengelolaan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bentang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alam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berbasis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ekosistem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. 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Inisiatif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ini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dijalankan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dalam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bentuk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usaha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jasa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lingkungan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dengan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memanfaatkan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mekanisme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perdagangan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kredit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karbon</a:t>
            </a:r>
            <a:r>
              <a:rPr lang="en-US" sz="2500" dirty="0">
                <a:solidFill>
                  <a:schemeClr val="bg1"/>
                </a:solidFill>
                <a:latin typeface="Philosopher" panose="02000503000000020004" pitchFamily="2" charset="77"/>
                <a:cs typeface="Work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661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40CA27-7C03-7B45-BEDD-AC2BB6CB2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5287"/>
            <a:ext cx="10688638" cy="762896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3FB49B2-9350-4147-A496-8F3C5040A013}"/>
              </a:ext>
            </a:extLst>
          </p:cNvPr>
          <p:cNvSpPr txBox="1">
            <a:spLocks/>
          </p:cNvSpPr>
          <p:nvPr/>
        </p:nvSpPr>
        <p:spPr>
          <a:xfrm>
            <a:off x="6670711" y="0"/>
            <a:ext cx="4333516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defTabSz="497754" rtl="0">
              <a:spcBef>
                <a:spcPct val="0"/>
              </a:spcBef>
            </a:pPr>
            <a:endParaRPr lang="en-US" sz="5000" b="1" dirty="0">
              <a:solidFill>
                <a:srgbClr val="FFFFFF"/>
              </a:solidFill>
              <a:latin typeface="Philosopher"/>
              <a:cs typeface="Philosopher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CC663A-C4A0-BE45-AEA5-124C4D627C4E}"/>
              </a:ext>
            </a:extLst>
          </p:cNvPr>
          <p:cNvSpPr txBox="1">
            <a:spLocks/>
          </p:cNvSpPr>
          <p:nvPr/>
        </p:nvSpPr>
        <p:spPr>
          <a:xfrm>
            <a:off x="6427304" y="109553"/>
            <a:ext cx="4078643" cy="1024335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 algn="r">
              <a:spcAft>
                <a:spcPts val="653"/>
              </a:spcAft>
              <a:buNone/>
            </a:pP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Sebagai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bagian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dari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upaya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pengembangan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masyarakat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Katingan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Mentaya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Project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bertujuan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untuk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mendorong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literasi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pembelajaran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, dan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kecintaan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membaca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bagi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anak-anak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sekolah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.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Katingan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Mentaya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Project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berusaha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menggunakan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kekuatan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buku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untuk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mengatasi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salah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satu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masalah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dunia yang paling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mendesak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: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lingkungan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.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Katingan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Mentaya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Project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telah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menyediakan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sejumlah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sudut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baca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bagi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beberapa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Sekolah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Dasar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untuk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membantu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mereka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mengakses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buku-buku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berkualitas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tinggi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dan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menarik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tentang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alam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 dan </a:t>
            </a:r>
            <a:r>
              <a:rPr lang="en-ID" sz="1600" dirty="0" err="1">
                <a:solidFill>
                  <a:schemeClr val="bg1"/>
                </a:solidFill>
                <a:latin typeface="Work Sans" pitchFamily="2" charset="77"/>
              </a:rPr>
              <a:t>lingkungan</a:t>
            </a:r>
            <a:r>
              <a:rPr lang="en-ID" sz="1600" dirty="0">
                <a:solidFill>
                  <a:schemeClr val="bg1"/>
                </a:solidFill>
                <a:latin typeface="Work Sans" pitchFamily="2" charset="77"/>
              </a:rPr>
              <a:t>.</a:t>
            </a:r>
            <a:endParaRPr lang="en-US" sz="1600" dirty="0">
              <a:solidFill>
                <a:schemeClr val="bg1"/>
              </a:solidFill>
              <a:latin typeface="Work Sans" pitchFamily="2" charset="77"/>
              <a:cs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423794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8CA46C6-AAE9-7340-8300-DC99B39513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7"/>
          <a:stretch/>
        </p:blipFill>
        <p:spPr>
          <a:xfrm>
            <a:off x="-350598" y="-3871"/>
            <a:ext cx="11136921" cy="7065491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397478" y="1474970"/>
            <a:ext cx="9640768" cy="677102"/>
          </a:xfrm>
          <a:prstGeom prst="rect">
            <a:avLst/>
          </a:prstGeom>
        </p:spPr>
        <p:txBody>
          <a:bodyPr vert="horz" lIns="99538" tIns="49769" rIns="99538" bIns="49769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700" kern="1200" cap="none">
                <a:solidFill>
                  <a:srgbClr val="FFFFFF"/>
                </a:solidFill>
                <a:latin typeface="Candara"/>
                <a:ea typeface="+mn-ea"/>
                <a:cs typeface="Candara"/>
              </a:defRPr>
            </a:lvl1pPr>
            <a:lvl2pPr marL="497754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ndara"/>
                <a:ea typeface="+mn-ea"/>
                <a:cs typeface="Candara"/>
              </a:defRPr>
            </a:lvl2pPr>
            <a:lvl3pPr marL="995507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Candara"/>
                <a:ea typeface="+mn-ea"/>
                <a:cs typeface="Candara"/>
              </a:defRPr>
            </a:lvl3pPr>
            <a:lvl4pPr marL="1493261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Candara"/>
                <a:ea typeface="+mn-ea"/>
                <a:cs typeface="Candara"/>
              </a:defRPr>
            </a:lvl4pPr>
            <a:lvl5pPr marL="1991015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Candara"/>
                <a:ea typeface="+mn-ea"/>
                <a:cs typeface="Candara"/>
              </a:defRPr>
            </a:lvl5pPr>
            <a:lvl6pPr marL="2488768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86522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84275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982029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500" b="1" dirty="0" err="1">
                <a:solidFill>
                  <a:srgbClr val="1B297D"/>
                </a:solidFill>
                <a:latin typeface="Philosopher" panose="02000503000000020004" pitchFamily="2" charset="77"/>
                <a:cs typeface="Cabin Bold"/>
              </a:rPr>
              <a:t>Tantangan</a:t>
            </a:r>
            <a:endParaRPr lang="en-US" sz="4500" b="1" dirty="0">
              <a:solidFill>
                <a:srgbClr val="1B297D"/>
              </a:solidFill>
              <a:latin typeface="Philosopher" panose="02000503000000020004" pitchFamily="2" charset="77"/>
              <a:cs typeface="Cabin Bold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8517" y="2592878"/>
            <a:ext cx="4248107" cy="615543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pPr lvl="0"/>
            <a:r>
              <a:rPr lang="en-US" sz="1700" dirty="0" err="1">
                <a:solidFill>
                  <a:schemeClr val="bg1"/>
                </a:solidFill>
                <a:latin typeface="Work Sans" pitchFamily="2" charset="77"/>
              </a:rPr>
              <a:t>Kejelasan</a:t>
            </a:r>
            <a:r>
              <a:rPr lang="en-US" sz="17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Work Sans" pitchFamily="2" charset="77"/>
              </a:rPr>
              <a:t>peraturan</a:t>
            </a:r>
            <a:r>
              <a:rPr lang="en-US" sz="17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Work Sans" pitchFamily="2" charset="77"/>
              </a:rPr>
              <a:t>mengenai</a:t>
            </a:r>
            <a:r>
              <a:rPr lang="en-US" sz="17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Work Sans" pitchFamily="2" charset="77"/>
              </a:rPr>
              <a:t>nilai</a:t>
            </a:r>
            <a:r>
              <a:rPr lang="en-US" sz="17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Work Sans" pitchFamily="2" charset="77"/>
              </a:rPr>
              <a:t>ekonomi</a:t>
            </a:r>
            <a:r>
              <a:rPr lang="en-US" sz="17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Work Sans" pitchFamily="2" charset="77"/>
              </a:rPr>
              <a:t>karbon</a:t>
            </a:r>
            <a:r>
              <a:rPr lang="en-US" sz="1700" dirty="0">
                <a:solidFill>
                  <a:schemeClr val="bg1"/>
                </a:solidFill>
                <a:latin typeface="Work Sans" pitchFamily="2" charset="77"/>
              </a:rPr>
              <a:t> </a:t>
            </a:r>
          </a:p>
        </p:txBody>
      </p:sp>
      <p:sp>
        <p:nvSpPr>
          <p:cNvPr id="18" name="Oval 17"/>
          <p:cNvSpPr/>
          <p:nvPr/>
        </p:nvSpPr>
        <p:spPr>
          <a:xfrm>
            <a:off x="576075" y="2613421"/>
            <a:ext cx="317523" cy="31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76074" y="3586988"/>
            <a:ext cx="317523" cy="31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28517" y="3584150"/>
            <a:ext cx="4696163" cy="353933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pPr lvl="0"/>
            <a:r>
              <a:rPr lang="en-US" sz="1700" dirty="0" err="1">
                <a:solidFill>
                  <a:schemeClr val="bg1"/>
                </a:solidFill>
                <a:latin typeface="Work Sans" pitchFamily="2" charset="77"/>
              </a:rPr>
              <a:t>Kondisi</a:t>
            </a:r>
            <a:r>
              <a:rPr lang="en-US" sz="17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Work Sans" pitchFamily="2" charset="77"/>
              </a:rPr>
              <a:t>pendukung</a:t>
            </a:r>
            <a:r>
              <a:rPr lang="en-US" sz="17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Work Sans" pitchFamily="2" charset="77"/>
              </a:rPr>
              <a:t>ekosistem</a:t>
            </a:r>
            <a:endParaRPr lang="en-US" sz="1700" dirty="0">
              <a:solidFill>
                <a:schemeClr val="bg1"/>
              </a:solidFill>
              <a:latin typeface="Work Sans" pitchFamily="2" charset="77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76074" y="4394422"/>
            <a:ext cx="317523" cy="31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28517" y="4372740"/>
            <a:ext cx="3536521" cy="353933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lvl="0"/>
            <a:r>
              <a:rPr lang="en-US" sz="1700" dirty="0" err="1">
                <a:solidFill>
                  <a:schemeClr val="bg1"/>
                </a:solidFill>
                <a:latin typeface="Work Sans" pitchFamily="2" charset="77"/>
              </a:rPr>
              <a:t>Mekanisme</a:t>
            </a:r>
            <a:r>
              <a:rPr lang="en-US" sz="1700" dirty="0">
                <a:solidFill>
                  <a:schemeClr val="bg1"/>
                </a:solidFill>
                <a:latin typeface="Work Sans" pitchFamily="2" charset="77"/>
              </a:rPr>
              <a:t> pasar yang </a:t>
            </a:r>
            <a:r>
              <a:rPr lang="en-US" sz="1700" dirty="0" err="1">
                <a:solidFill>
                  <a:schemeClr val="bg1"/>
                </a:solidFill>
                <a:latin typeface="Work Sans" pitchFamily="2" charset="77"/>
              </a:rPr>
              <a:t>kredibel</a:t>
            </a:r>
            <a:endParaRPr lang="en-US" sz="1700" dirty="0">
              <a:solidFill>
                <a:schemeClr val="bg1"/>
              </a:solidFill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3588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5"/>
          <p:cNvSpPr txBox="1"/>
          <p:nvPr/>
        </p:nvSpPr>
        <p:spPr>
          <a:xfrm>
            <a:off x="349302" y="2790145"/>
            <a:ext cx="199256" cy="40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25" descr="Centralp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276" y="-42536"/>
            <a:ext cx="10917932" cy="8194872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5"/>
          <p:cNvSpPr/>
          <p:nvPr/>
        </p:nvSpPr>
        <p:spPr>
          <a:xfrm>
            <a:off x="-35276" y="3420328"/>
            <a:ext cx="10917932" cy="1037583"/>
          </a:xfrm>
          <a:prstGeom prst="rect">
            <a:avLst/>
          </a:prstGeom>
          <a:solidFill>
            <a:schemeClr val="lt1">
              <a:alpha val="52941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5"/>
          <p:cNvSpPr txBox="1">
            <a:spLocks noGrp="1"/>
          </p:cNvSpPr>
          <p:nvPr>
            <p:ph type="title"/>
          </p:nvPr>
        </p:nvSpPr>
        <p:spPr>
          <a:xfrm>
            <a:off x="654386" y="321507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ndara"/>
              <a:buNone/>
            </a:pPr>
            <a:r>
              <a:rPr lang="en-US" sz="3000" u="sng" dirty="0">
                <a:solidFill>
                  <a:srgbClr val="002060"/>
                </a:solidFill>
                <a:latin typeface="Work Sans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www.katinganmentaya.com</a:t>
            </a:r>
            <a:endParaRPr sz="3000" dirty="0">
              <a:solidFill>
                <a:srgbClr val="002060"/>
              </a:solidFill>
              <a:latin typeface="Work Sans" pitchFamily="2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JI_0052-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80" y="-1093636"/>
            <a:ext cx="11041501" cy="8152935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12741" y="-39296"/>
            <a:ext cx="9619774" cy="1115293"/>
          </a:xfrm>
          <a:prstGeom prst="rect">
            <a:avLst/>
          </a:prstGeom>
        </p:spPr>
        <p:txBody>
          <a:bodyPr vert="horz" lIns="99551" tIns="49775" rIns="99551" bIns="49775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r>
              <a:rPr lang="en-US" sz="4000" b="1" dirty="0" err="1">
                <a:solidFill>
                  <a:schemeClr val="bg1"/>
                </a:solidFill>
                <a:latin typeface="Philosopher" panose="02000503000000020004" pitchFamily="2" charset="77"/>
                <a:cs typeface="Cabin Bold"/>
              </a:rPr>
              <a:t>Gambaran</a:t>
            </a: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77"/>
                <a:cs typeface="Cabin Bold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Philosopher" panose="02000503000000020004" pitchFamily="2" charset="77"/>
                <a:cs typeface="Cabin Bold"/>
              </a:rPr>
              <a:t>Umum</a:t>
            </a:r>
            <a:endParaRPr lang="en-US" sz="4000" b="1" dirty="0">
              <a:solidFill>
                <a:schemeClr val="bg1"/>
              </a:solidFill>
              <a:latin typeface="Philosopher" panose="02000503000000020004" pitchFamily="2" charset="77"/>
              <a:cs typeface="Cabin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820" y="3977877"/>
            <a:ext cx="2557510" cy="2610615"/>
          </a:xfrm>
          <a:prstGeom prst="ellipse">
            <a:avLst/>
          </a:prstGeom>
          <a:solidFill>
            <a:schemeClr val="bg1">
              <a:alpha val="15000"/>
            </a:schemeClr>
          </a:solidFill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5403580" y="3933565"/>
            <a:ext cx="2557510" cy="2610615"/>
          </a:xfrm>
          <a:prstGeom prst="ellipse">
            <a:avLst/>
          </a:prstGeom>
          <a:solidFill>
            <a:schemeClr val="bg1">
              <a:alpha val="15000"/>
            </a:schemeClr>
          </a:solidFill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060576" y="3933565"/>
            <a:ext cx="2557510" cy="2610615"/>
          </a:xfrm>
          <a:prstGeom prst="ellipse">
            <a:avLst/>
          </a:prstGeom>
          <a:solidFill>
            <a:schemeClr val="bg1">
              <a:alpha val="15000"/>
            </a:schemeClr>
          </a:solidFill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751530" y="3935902"/>
            <a:ext cx="2557510" cy="2610615"/>
          </a:xfrm>
          <a:prstGeom prst="ellipse">
            <a:avLst/>
          </a:prstGeom>
          <a:solidFill>
            <a:schemeClr val="bg1">
              <a:alpha val="15000"/>
            </a:schemeClr>
          </a:solidFill>
          <a:ln w="317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958893" y="4259154"/>
            <a:ext cx="2143193" cy="1161154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Aft>
                <a:spcPts val="653"/>
              </a:spcAft>
              <a:buNone/>
            </a:pP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Bertujuan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untuk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mengurangi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emisi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karbon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,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melindungi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keanekaragaman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hayati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serta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menciptakan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peluang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pembangunan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ekonomi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berkelanjutan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626468" y="4588221"/>
            <a:ext cx="2143183" cy="1161154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Aft>
                <a:spcPts val="653"/>
              </a:spcAft>
              <a:buNone/>
            </a:pP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Bermitra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aktif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dengan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34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desa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yang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berbatasan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langsung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dengan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Kawasan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restorasi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ekosistem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.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216706" y="4649276"/>
            <a:ext cx="2242638" cy="1161154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Aft>
                <a:spcPts val="653"/>
              </a:spcAft>
              <a:buNone/>
            </a:pP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Berkomitmen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untuk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fokus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berkontribusi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di 9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dari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17 UN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Tujuan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Pembangunan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Berkelanjutan</a:t>
            </a:r>
            <a:endParaRPr lang="en-GB" sz="1600" dirty="0">
              <a:solidFill>
                <a:schemeClr val="bg1"/>
              </a:solidFill>
              <a:latin typeface="Cabin Bold"/>
              <a:cs typeface="Cabin Bold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45529" y="4431430"/>
            <a:ext cx="2328217" cy="1161154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Aft>
                <a:spcPts val="653"/>
              </a:spcAft>
              <a:buNone/>
            </a:pP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Proyek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pengurangan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emisi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di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sektor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lahan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dan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kehutanan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terbesar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di dunia,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dengan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total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dampak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setara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dengan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besaran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emisi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tahunan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 di negara </a:t>
            </a:r>
            <a:r>
              <a:rPr lang="en-GB" sz="1600" dirty="0" err="1">
                <a:solidFill>
                  <a:schemeClr val="bg1"/>
                </a:solidFill>
                <a:latin typeface="Cabin Bold"/>
                <a:cs typeface="Cabin Bold"/>
              </a:rPr>
              <a:t>Perancis</a:t>
            </a:r>
            <a:r>
              <a:rPr lang="en-GB" sz="1600" dirty="0">
                <a:solidFill>
                  <a:schemeClr val="bg1"/>
                </a:solidFill>
                <a:latin typeface="Cabin Bold"/>
                <a:cs typeface="Cabin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06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427" b="7427"/>
          <a:stretch/>
        </p:blipFill>
        <p:spPr>
          <a:xfrm>
            <a:off x="-170097" y="-17655"/>
            <a:ext cx="11179301" cy="707651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3"/>
          <p:cNvSpPr txBox="1"/>
          <p:nvPr/>
        </p:nvSpPr>
        <p:spPr>
          <a:xfrm>
            <a:off x="352403" y="0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297D"/>
              </a:buClr>
              <a:buSzPts val="4000"/>
              <a:buFont typeface="Cabin"/>
              <a:buNone/>
            </a:pPr>
            <a:r>
              <a:rPr lang="en-US" sz="4500" b="1" i="0" u="none" strike="noStrike" cap="none" dirty="0" err="1">
                <a:solidFill>
                  <a:srgbClr val="1B297D"/>
                </a:solidFill>
                <a:latin typeface="Philosopher" panose="02000503000000020004" pitchFamily="2" charset="77"/>
                <a:ea typeface="Cabin"/>
                <a:cs typeface="Philosopher"/>
                <a:sym typeface="Cabin"/>
              </a:rPr>
              <a:t>Lokasi</a:t>
            </a:r>
            <a:r>
              <a:rPr lang="en-US" sz="4500" b="1" i="0" u="none" strike="noStrike" cap="none" dirty="0">
                <a:solidFill>
                  <a:srgbClr val="1B297D"/>
                </a:solidFill>
                <a:latin typeface="Philosopher" panose="02000503000000020004" pitchFamily="2" charset="77"/>
                <a:ea typeface="Cabin"/>
                <a:cs typeface="Philosopher"/>
                <a:sym typeface="Cabin"/>
              </a:rPr>
              <a:t> </a:t>
            </a:r>
            <a:r>
              <a:rPr lang="en-US" sz="4500" b="1" i="0" u="none" strike="noStrike" cap="none" dirty="0" err="1">
                <a:solidFill>
                  <a:srgbClr val="1B297D"/>
                </a:solidFill>
                <a:latin typeface="Philosopher" panose="02000503000000020004" pitchFamily="2" charset="77"/>
                <a:ea typeface="Cabin"/>
                <a:cs typeface="Philosopher"/>
                <a:sym typeface="Cabin"/>
              </a:rPr>
              <a:t>Katingan-Mentaya</a:t>
            </a:r>
            <a:r>
              <a:rPr lang="en-US" sz="4500" b="1" i="0" u="none" strike="noStrike" cap="none" dirty="0">
                <a:solidFill>
                  <a:srgbClr val="1B297D"/>
                </a:solidFill>
                <a:latin typeface="Philosopher" panose="02000503000000020004" pitchFamily="2" charset="77"/>
                <a:ea typeface="Cabin"/>
                <a:cs typeface="Philosopher"/>
                <a:sym typeface="Cabin"/>
              </a:rPr>
              <a:t> Project</a:t>
            </a:r>
            <a:endParaRPr sz="4500" dirty="0">
              <a:latin typeface="Philosopher" panose="02000503000000020004" pitchFamily="2" charset="77"/>
              <a:cs typeface="Philosopher"/>
            </a:endParaRPr>
          </a:p>
        </p:txBody>
      </p:sp>
      <p:sp>
        <p:nvSpPr>
          <p:cNvPr id="96" name="Google Shape;96;p3"/>
          <p:cNvSpPr/>
          <p:nvPr/>
        </p:nvSpPr>
        <p:spPr>
          <a:xfrm>
            <a:off x="2127832" y="2964700"/>
            <a:ext cx="548640" cy="17644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411404" y="1368036"/>
            <a:ext cx="4226857" cy="266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/>
          <a:p>
            <a:pPr marL="0" marR="0" lvl="1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B297D"/>
              </a:buClr>
              <a:buSzPts val="1700"/>
              <a:buFont typeface="Arial"/>
              <a:buNone/>
            </a:pPr>
            <a:r>
              <a:rPr lang="en-US" sz="1900" b="1" i="0" u="none" strike="noStrike" cap="none" dirty="0" err="1">
                <a:solidFill>
                  <a:srgbClr val="1B297D"/>
                </a:solidFill>
                <a:latin typeface="Philosopher" panose="02000503000000020004" pitchFamily="2" charset="77"/>
                <a:ea typeface="Candara"/>
                <a:cs typeface="Philosopher"/>
                <a:sym typeface="Candara"/>
              </a:rPr>
              <a:t>Lokasi</a:t>
            </a:r>
            <a:endParaRPr sz="1900" dirty="0">
              <a:latin typeface="Philosopher" panose="02000503000000020004" pitchFamily="2" charset="77"/>
              <a:cs typeface="Philosopher"/>
            </a:endParaRPr>
          </a:p>
          <a:p>
            <a:pPr marL="180000" marR="0" lvl="1" indent="-180000" algn="l" rtl="0">
              <a:lnSpc>
                <a:spcPct val="120000"/>
              </a:lnSpc>
              <a:spcBef>
                <a:spcPts val="218"/>
              </a:spcBef>
              <a:spcAft>
                <a:spcPts val="0"/>
              </a:spcAft>
              <a:buClr>
                <a:srgbClr val="1B297D"/>
              </a:buClr>
              <a:buSzPts val="1920"/>
              <a:buFont typeface="Noto Sans Symbols"/>
              <a:buChar char="▪"/>
            </a:pP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Kalimantan Tengah, Indonesia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Work Sans" pitchFamily="2" charset="77"/>
              <a:cs typeface="Work Sans"/>
            </a:endParaRPr>
          </a:p>
          <a:p>
            <a:pPr marL="180000" marR="0" lvl="1" indent="-180000" algn="l" rtl="0">
              <a:lnSpc>
                <a:spcPct val="120000"/>
              </a:lnSpc>
              <a:spcBef>
                <a:spcPts val="218"/>
              </a:spcBef>
              <a:spcAft>
                <a:spcPts val="0"/>
              </a:spcAft>
              <a:buClr>
                <a:srgbClr val="1B297D"/>
              </a:buClr>
              <a:buSzPts val="1920"/>
              <a:buFont typeface="Noto Sans Symbols"/>
              <a:buChar char="▪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Melindungi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satu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kawasan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hutan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rawa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gambut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utuh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terbesar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di Asia Tenggara,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seluas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lebih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dari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157.000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hektar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Work Sans" pitchFamily="2" charset="77"/>
              <a:cs typeface="Work Sans"/>
            </a:endParaRPr>
          </a:p>
          <a:p>
            <a:pPr marL="180000" marR="0" lvl="1" indent="-180000" algn="l" rtl="0">
              <a:lnSpc>
                <a:spcPct val="120000"/>
              </a:lnSpc>
              <a:spcBef>
                <a:spcPts val="218"/>
              </a:spcBef>
              <a:spcAft>
                <a:spcPts val="0"/>
              </a:spcAft>
              <a:buClr>
                <a:srgbClr val="1B297D"/>
              </a:buClr>
              <a:buSzPts val="1920"/>
              <a:buFont typeface="Noto Sans Symbols"/>
              <a:buChar char="▪"/>
            </a:pP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Melalui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Restorasi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Ekosistem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,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Katingan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Mentaya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Project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dapat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mencegah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pelepasan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gas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rumah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kaca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setara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dengan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7.5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juta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 tCO</a:t>
            </a:r>
            <a:r>
              <a:rPr lang="en-US" b="0" i="0" u="none" strike="noStrike" cap="none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2</a:t>
            </a:r>
            <a:r>
              <a:rPr lang="en-US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e  </a:t>
            </a:r>
            <a:r>
              <a:rPr lang="en-US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Work Sans"/>
                <a:sym typeface="Calibri"/>
              </a:rPr>
              <a:t>setahun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Work Sans" pitchFamily="2" charset="77"/>
              <a:cs typeface="Work Sans"/>
            </a:endParaRPr>
          </a:p>
          <a:p>
            <a:pPr marL="0" marR="0" lvl="0" indent="0" algn="l" rtl="0">
              <a:spcBef>
                <a:spcPts val="21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None/>
            </a:pPr>
            <a:endParaRPr sz="1600" b="1" i="0" u="none" strike="noStrike" cap="none" dirty="0">
              <a:solidFill>
                <a:srgbClr val="0C0C0C"/>
              </a:solidFill>
              <a:latin typeface="Work Sans" pitchFamily="2" charset="77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21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None/>
            </a:pPr>
            <a:endParaRPr sz="1600" b="1" i="0" u="none" strike="noStrike" cap="none" dirty="0">
              <a:solidFill>
                <a:srgbClr val="0C0C0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" name="Google Shape;98;p3">
            <a:extLst>
              <a:ext uri="{FF2B5EF4-FFF2-40B4-BE49-F238E27FC236}">
                <a16:creationId xmlns:a16="http://schemas.microsoft.com/office/drawing/2014/main" id="{A0D3CF48-5503-D24B-8F76-1BE7D6C4E15E}"/>
              </a:ext>
            </a:extLst>
          </p:cNvPr>
          <p:cNvSpPr txBox="1"/>
          <p:nvPr/>
        </p:nvSpPr>
        <p:spPr>
          <a:xfrm>
            <a:off x="6400800" y="3472070"/>
            <a:ext cx="4083051" cy="338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B297D"/>
              </a:buClr>
              <a:buSzPts val="1600"/>
              <a:buFont typeface="Candara"/>
              <a:buNone/>
            </a:pPr>
            <a:r>
              <a:rPr lang="en-US" sz="1800" b="1" i="0" u="none" strike="noStrike" cap="none" dirty="0" err="1">
                <a:solidFill>
                  <a:srgbClr val="1B297D"/>
                </a:solidFill>
                <a:latin typeface="Philosopher" panose="02000503000000020004" pitchFamily="2" charset="77"/>
                <a:ea typeface="Candara"/>
                <a:cs typeface="Philosopher"/>
                <a:sym typeface="Candara"/>
              </a:rPr>
              <a:t>Ancaman</a:t>
            </a:r>
            <a:endParaRPr sz="1800" dirty="0">
              <a:latin typeface="Philosopher" panose="02000503000000020004" pitchFamily="2" charset="77"/>
              <a:cs typeface="Philosopher"/>
            </a:endParaRPr>
          </a:p>
          <a:p>
            <a:pPr marL="180000" lvl="1" indent="-180000">
              <a:lnSpc>
                <a:spcPct val="120000"/>
              </a:lnSpc>
              <a:spcBef>
                <a:spcPts val="218"/>
              </a:spcBef>
              <a:buClr>
                <a:srgbClr val="1B297D"/>
              </a:buClr>
              <a:buSzPts val="1920"/>
              <a:buFont typeface="Noto Sans Symbols"/>
              <a:buChar char="▪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Kebakaran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hutan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gambut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di Kalimantan pada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tahun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2019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telah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menyebabkan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kabut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asap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beracun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di Asia Tenggara,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memaksa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penutupan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sekolah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dan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bandara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..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Work Sans" pitchFamily="2" charset="77"/>
            </a:endParaRPr>
          </a:p>
          <a:p>
            <a:pPr marL="180000" lvl="1" indent="-180000">
              <a:lnSpc>
                <a:spcPct val="120000"/>
              </a:lnSpc>
              <a:spcBef>
                <a:spcPts val="218"/>
              </a:spcBef>
              <a:buClr>
                <a:srgbClr val="1B297D"/>
              </a:buClr>
              <a:buSzPts val="1920"/>
              <a:buFont typeface="Noto Sans Symbols"/>
              <a:buChar char="▪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Melindungi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hutan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tropis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dari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deforestasi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dan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degradasi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adalah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hal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yang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sangat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penting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untuk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menekan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dampak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pemanasan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77"/>
                <a:ea typeface="Calibri"/>
                <a:cs typeface="Calibri"/>
                <a:sym typeface="Calibri"/>
              </a:rPr>
              <a:t> global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Work Sans" pitchFamily="2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BC261-5845-7A4E-A08D-7FC4D924D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04" y="-736191"/>
            <a:ext cx="10787270" cy="8352049"/>
          </a:xfrm>
          <a:prstGeom prst="rect">
            <a:avLst/>
          </a:prstGeom>
        </p:spPr>
      </p:pic>
      <p:sp>
        <p:nvSpPr>
          <p:cNvPr id="154" name="Google Shape;154;p8"/>
          <p:cNvSpPr txBox="1"/>
          <p:nvPr/>
        </p:nvSpPr>
        <p:spPr>
          <a:xfrm>
            <a:off x="-13252" y="4783388"/>
            <a:ext cx="9727096" cy="57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/>
          <a:p>
            <a:pPr marL="497754" marR="0" lvl="1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Philosopher"/>
                <a:ea typeface="Cabin Medium"/>
                <a:cs typeface="Philosopher"/>
                <a:sym typeface="Cabin Medium"/>
              </a:rPr>
              <a:t>Bermitra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Philosopher"/>
                <a:ea typeface="Cabin Medium"/>
                <a:cs typeface="Philosopher"/>
                <a:sym typeface="Cabin Medium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Philosopher"/>
                <a:ea typeface="Cabin Medium"/>
                <a:cs typeface="Philosopher"/>
                <a:sym typeface="Cabin Medium"/>
              </a:rPr>
              <a:t>dengan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Philosopher"/>
                <a:ea typeface="Cabin Medium"/>
                <a:cs typeface="Philosopher"/>
                <a:sym typeface="Cabin Medium"/>
              </a:rPr>
              <a:t> Masyarakat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Philosopher"/>
                <a:ea typeface="Cabin Medium"/>
                <a:cs typeface="Philosopher"/>
                <a:sym typeface="Cabin Medium"/>
              </a:rPr>
              <a:t>Lokal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Philosopher"/>
                <a:ea typeface="Cabin Medium"/>
                <a:cs typeface="Philosopher"/>
                <a:sym typeface="Cabin Medium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Philosopher"/>
                <a:ea typeface="Cabin Medium"/>
                <a:cs typeface="Philosopher"/>
                <a:sym typeface="Cabin Medium"/>
              </a:rPr>
              <a:t>untuk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Philosopher"/>
                <a:ea typeface="Cabin Medium"/>
                <a:cs typeface="Philosopher"/>
                <a:sym typeface="Cabin Medium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Philosopher"/>
                <a:ea typeface="Cabin Medium"/>
                <a:cs typeface="Philosopher"/>
                <a:sym typeface="Cabin Medium"/>
              </a:rPr>
              <a:t>Perubahan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Philosopher"/>
                <a:ea typeface="Cabin Medium"/>
                <a:cs typeface="Philosopher"/>
                <a:sym typeface="Cabin Medium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Philosopher"/>
                <a:ea typeface="Cabin Medium"/>
                <a:cs typeface="Philosopher"/>
                <a:sym typeface="Cabin Medium"/>
              </a:rPr>
              <a:t>Transformatif</a:t>
            </a:r>
            <a:endParaRPr sz="4400" b="1" i="0" u="none" strike="noStrike" cap="none" dirty="0">
              <a:solidFill>
                <a:srgbClr val="FFFFFF"/>
              </a:solidFill>
              <a:latin typeface="Philosopher"/>
              <a:ea typeface="Candara"/>
              <a:cs typeface="Philosopher"/>
              <a:sym typeface="Candara"/>
            </a:endParaRPr>
          </a:p>
        </p:txBody>
      </p:sp>
      <p:sp>
        <p:nvSpPr>
          <p:cNvPr id="155" name="Google Shape;155;p8"/>
          <p:cNvSpPr txBox="1"/>
          <p:nvPr/>
        </p:nvSpPr>
        <p:spPr>
          <a:xfrm>
            <a:off x="457200" y="6455466"/>
            <a:ext cx="9819861" cy="91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/>
          <a:p>
            <a:pPr lvl="1"/>
            <a:r>
              <a:rPr lang="en-US" sz="1500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Keterangan</a:t>
            </a:r>
            <a:r>
              <a:rPr lang="en-US" sz="1500" u="sng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foto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: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Petani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organik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dari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Desa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Ganepo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. 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Dengan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bantuan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dari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Katingan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Mentaya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Project</a:t>
            </a:r>
            <a:r>
              <a:rPr lang="en-ID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, </a:t>
            </a:r>
            <a:r>
              <a:rPr lang="en-ID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sebanyak</a:t>
            </a:r>
            <a:r>
              <a:rPr lang="en-ID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5 </a:t>
            </a:r>
            <a:r>
              <a:rPr lang="en-ID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kelompok</a:t>
            </a:r>
            <a:r>
              <a:rPr lang="en-ID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ID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tani</a:t>
            </a:r>
            <a:r>
              <a:rPr lang="en-ID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ID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perempuan</a:t>
            </a:r>
            <a:r>
              <a:rPr lang="en-ID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(</a:t>
            </a:r>
            <a:r>
              <a:rPr lang="en-ID" sz="1500" dirty="0">
                <a:solidFill>
                  <a:schemeClr val="bg1"/>
                </a:solidFill>
                <a:latin typeface="Work Sans" pitchFamily="2" charset="77"/>
              </a:rPr>
              <a:t>1 group </a:t>
            </a:r>
            <a:r>
              <a:rPr lang="en-ID" sz="1500" dirty="0" err="1">
                <a:solidFill>
                  <a:schemeClr val="bg1"/>
                </a:solidFill>
                <a:latin typeface="Work Sans" pitchFamily="2" charset="77"/>
              </a:rPr>
              <a:t>terdiri</a:t>
            </a:r>
            <a:r>
              <a:rPr lang="en-ID" sz="15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dirty="0" err="1">
                <a:solidFill>
                  <a:schemeClr val="bg1"/>
                </a:solidFill>
                <a:latin typeface="Work Sans" pitchFamily="2" charset="77"/>
              </a:rPr>
              <a:t>dari</a:t>
            </a:r>
            <a:r>
              <a:rPr lang="en-ID" sz="1500" dirty="0">
                <a:solidFill>
                  <a:schemeClr val="bg1"/>
                </a:solidFill>
                <a:latin typeface="Work Sans" pitchFamily="2" charset="77"/>
              </a:rPr>
              <a:t> 20 </a:t>
            </a:r>
            <a:r>
              <a:rPr lang="en-ID" sz="1500" dirty="0" err="1">
                <a:solidFill>
                  <a:schemeClr val="bg1"/>
                </a:solidFill>
                <a:latin typeface="Work Sans" pitchFamily="2" charset="77"/>
              </a:rPr>
              <a:t>perempuan</a:t>
            </a:r>
            <a:r>
              <a:rPr lang="en-ID" sz="1500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sz="1500" dirty="0" err="1">
                <a:solidFill>
                  <a:schemeClr val="bg1"/>
                </a:solidFill>
                <a:latin typeface="Work Sans" pitchFamily="2" charset="77"/>
              </a:rPr>
              <a:t>tangguh</a:t>
            </a:r>
            <a:r>
              <a:rPr lang="en-ID" sz="1500" dirty="0">
                <a:solidFill>
                  <a:schemeClr val="bg1"/>
                </a:solidFill>
                <a:latin typeface="Work Sans" pitchFamily="2" charset="77"/>
              </a:rPr>
              <a:t>)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telah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beralih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ke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pertanian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organic.</a:t>
            </a:r>
            <a:endParaRPr sz="1500" b="1" i="0" u="none" strike="noStrike" cap="none" dirty="0">
              <a:solidFill>
                <a:schemeClr val="bg1"/>
              </a:solidFill>
              <a:latin typeface="Work Sans" pitchFamily="2" charset="77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ivity Map - edit 2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64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poster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8" y="-70556"/>
            <a:ext cx="10706276" cy="714003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804452" y="1323834"/>
            <a:ext cx="4483054" cy="1489349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 algn="r">
              <a:spcAft>
                <a:spcPts val="653"/>
              </a:spcAft>
              <a:buNone/>
            </a:pP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Kredit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mikro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untuk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pembangunan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berbasis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masyarakat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(63%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dari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penerima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manfaat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perempuan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)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memberikan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kesempatan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untuk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pengembangan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individu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. Dana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tersebut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memungkinkan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penerima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manfaat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untuk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membiayai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usaha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kecil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dan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kegiatan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/>
                <a:cs typeface="Work Sans"/>
              </a:rPr>
              <a:t>pertanian</a:t>
            </a:r>
            <a:r>
              <a:rPr lang="en-US" dirty="0">
                <a:solidFill>
                  <a:schemeClr val="bg1"/>
                </a:solidFill>
                <a:latin typeface="Work Sans"/>
                <a:cs typeface="Work Sans"/>
              </a:rPr>
              <a:t>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536533" y="493370"/>
            <a:ext cx="6755359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algn="r" defTabSz="497754" rtl="0">
              <a:spcBef>
                <a:spcPct val="0"/>
              </a:spcBef>
            </a:pP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Kredit</a:t>
            </a:r>
            <a:r>
              <a:rPr lang="en-US" sz="5000" b="1" dirty="0">
                <a:solidFill>
                  <a:srgbClr val="FFFFFF"/>
                </a:solidFill>
                <a:latin typeface="Philosopher"/>
                <a:cs typeface="Philosopher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Mikro</a:t>
            </a:r>
            <a:endParaRPr lang="en-US" sz="5000" b="1" dirty="0">
              <a:solidFill>
                <a:srgbClr val="FFFFFF"/>
              </a:solidFill>
              <a:latin typeface="Philosopher"/>
              <a:cs typeface="Philosopher"/>
            </a:endParaRPr>
          </a:p>
        </p:txBody>
      </p:sp>
      <p:sp>
        <p:nvSpPr>
          <p:cNvPr id="8" name="Google Shape;155;p8">
            <a:extLst>
              <a:ext uri="{FF2B5EF4-FFF2-40B4-BE49-F238E27FC236}">
                <a16:creationId xmlns:a16="http://schemas.microsoft.com/office/drawing/2014/main" id="{01452170-307A-9142-9C3E-6B0029B0FE4A}"/>
              </a:ext>
            </a:extLst>
          </p:cNvPr>
          <p:cNvSpPr txBox="1"/>
          <p:nvPr/>
        </p:nvSpPr>
        <p:spPr>
          <a:xfrm>
            <a:off x="397564" y="4891711"/>
            <a:ext cx="9894327" cy="872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/>
          <a:p>
            <a:pPr lvl="1"/>
            <a:r>
              <a:rPr lang="en-US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Ketarangan</a:t>
            </a:r>
            <a:r>
              <a:rPr lang="en-US" u="sng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foto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: 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Setelah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mendapat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kredit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mikro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senilai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3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juta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rupiah,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Esti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tidak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lagi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hanya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mengandalkan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berjualan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kue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gorengan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tapi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kini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berjualan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minuman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sarapan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warung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sekolah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dekat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rumahnya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.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Hidup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Esti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perlahan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mulai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Work Sans" pitchFamily="2" charset="77"/>
              </a:rPr>
              <a:t>berubah</a:t>
            </a:r>
            <a:r>
              <a:rPr lang="en-ID" dirty="0">
                <a:solidFill>
                  <a:schemeClr val="bg1"/>
                </a:solidFill>
                <a:latin typeface="Work Sans" pitchFamily="2" charset="77"/>
              </a:rPr>
              <a:t>.</a:t>
            </a:r>
            <a:endParaRPr b="1" i="0" u="none" strike="noStrike" cap="none" dirty="0">
              <a:solidFill>
                <a:schemeClr val="bg1"/>
              </a:solidFill>
              <a:latin typeface="Work Sans" pitchFamily="2" charset="77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75722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2ECE76-295D-EB49-9BB7-0DE7E4F63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62" y="-249601"/>
            <a:ext cx="10736763" cy="7326262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6175514" y="2322192"/>
            <a:ext cx="4093505" cy="1489349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 algn="r">
              <a:spcAft>
                <a:spcPts val="653"/>
              </a:spcAft>
              <a:buNone/>
            </a:pP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Berinvestasi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besar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dalam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inisiatif-inistiatif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yang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dapat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meningkatkan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manajemen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pertanian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, agar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petani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mampu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mengurangi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penggunaan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bahan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kimia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buatan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dan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menghindari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penggunaan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api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dalam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pembukaan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lahan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.</a:t>
            </a:r>
            <a:endParaRPr lang="en-US" dirty="0">
              <a:solidFill>
                <a:schemeClr val="bg1"/>
              </a:solidFill>
              <a:latin typeface="Work Sans"/>
              <a:cs typeface="Work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36974" y="1415320"/>
            <a:ext cx="6332045" cy="576934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algn="r" defTabSz="497754" rtl="0">
              <a:spcBef>
                <a:spcPct val="0"/>
              </a:spcBef>
            </a:pPr>
            <a:r>
              <a:rPr lang="en-US" sz="5000" b="1" dirty="0" err="1">
                <a:solidFill>
                  <a:srgbClr val="FFFFFF"/>
                </a:solidFill>
                <a:latin typeface="Philosopher"/>
                <a:cs typeface="Philosopher"/>
              </a:rPr>
              <a:t>Pertanian</a:t>
            </a:r>
            <a:endParaRPr lang="en-US" sz="5000" b="1" dirty="0">
              <a:solidFill>
                <a:srgbClr val="FFFFFF"/>
              </a:solidFill>
              <a:latin typeface="Philosopher"/>
              <a:cs typeface="Philosopher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7EA255-713C-DE48-958A-A766D69F33BD}"/>
              </a:ext>
            </a:extLst>
          </p:cNvPr>
          <p:cNvSpPr/>
          <p:nvPr/>
        </p:nvSpPr>
        <p:spPr>
          <a:xfrm>
            <a:off x="-91390" y="5738190"/>
            <a:ext cx="10865018" cy="1053135"/>
          </a:xfrm>
          <a:prstGeom prst="rect">
            <a:avLst/>
          </a:prstGeom>
          <a:solidFill>
            <a:schemeClr val="accent3">
              <a:lumMod val="75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55;p8">
            <a:extLst>
              <a:ext uri="{FF2B5EF4-FFF2-40B4-BE49-F238E27FC236}">
                <a16:creationId xmlns:a16="http://schemas.microsoft.com/office/drawing/2014/main" id="{DC09C63D-1239-FF40-B215-0719833AF5D4}"/>
              </a:ext>
            </a:extLst>
          </p:cNvPr>
          <p:cNvSpPr txBox="1"/>
          <p:nvPr/>
        </p:nvSpPr>
        <p:spPr>
          <a:xfrm>
            <a:off x="209533" y="5607326"/>
            <a:ext cx="10365702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/>
          <a:p>
            <a:pPr lvl="1"/>
            <a:r>
              <a:rPr lang="en-US" sz="1500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Keterangan</a:t>
            </a:r>
            <a:r>
              <a:rPr lang="en-US" sz="1500" u="sng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foto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: “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Tidak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ada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yang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mau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makan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racun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.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Berkat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inisiatif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pertanian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‘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Tanpa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Bakar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Tanpa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Kimia’ yang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difasilitasi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oleh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Katingan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Mentaya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Projek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,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masyarakat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di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desa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Ganepo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makan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sayuran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bebas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bahan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kimia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.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Ini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juga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membantu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kami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menghemat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biaya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,” kata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Mutmainah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,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petani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dari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Desa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Ganepo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yang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telah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beralih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ke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pertanian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organik</a:t>
            </a:r>
            <a:r>
              <a:rPr lang="en-US" sz="1500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.</a:t>
            </a:r>
            <a:endParaRPr sz="1500" b="1" i="0" u="none" strike="noStrike" cap="none" dirty="0">
              <a:solidFill>
                <a:schemeClr val="bg1"/>
              </a:solidFill>
              <a:latin typeface="Work Sans" pitchFamily="2" charset="77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4186481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93F2F3-77A1-7043-8BD3-D2A310B73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8638" cy="7079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75F10E-C6E0-3547-AA5B-9115438B3022}"/>
              </a:ext>
            </a:extLst>
          </p:cNvPr>
          <p:cNvSpPr/>
          <p:nvPr/>
        </p:nvSpPr>
        <p:spPr>
          <a:xfrm>
            <a:off x="0" y="6177176"/>
            <a:ext cx="10688638" cy="766963"/>
          </a:xfrm>
          <a:prstGeom prst="rect">
            <a:avLst/>
          </a:prstGeom>
          <a:solidFill>
            <a:schemeClr val="accent6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55;p8">
            <a:extLst>
              <a:ext uri="{FF2B5EF4-FFF2-40B4-BE49-F238E27FC236}">
                <a16:creationId xmlns:a16="http://schemas.microsoft.com/office/drawing/2014/main" id="{481228BC-140F-1B42-BA4A-36F1D0A06920}"/>
              </a:ext>
            </a:extLst>
          </p:cNvPr>
          <p:cNvSpPr txBox="1"/>
          <p:nvPr/>
        </p:nvSpPr>
        <p:spPr>
          <a:xfrm>
            <a:off x="199173" y="6177176"/>
            <a:ext cx="10256791" cy="76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/>
          <a:p>
            <a:pPr lvl="1"/>
            <a:r>
              <a:rPr lang="en-US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Keterangan</a:t>
            </a:r>
            <a:r>
              <a:rPr lang="en-US" u="sng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u="sng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foto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Katingan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Mentaya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Project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memberikan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petani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bibit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mete dan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vanili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serta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membekali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mereka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pelatihan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mengelola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pertanian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berkelanjutan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Saat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ini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ada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5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kelompok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tani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di 3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desa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berpartisipasi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dalam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inisiatif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agroforestri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ini</a:t>
            </a:r>
            <a:r>
              <a:rPr lang="en-US" dirty="0">
                <a:solidFill>
                  <a:schemeClr val="bg1"/>
                </a:solidFill>
                <a:latin typeface="Work Sans" pitchFamily="2" charset="77"/>
                <a:ea typeface="Work Sans"/>
                <a:cs typeface="Work Sans"/>
                <a:sym typeface="Work Sans"/>
              </a:rPr>
              <a:t>.</a:t>
            </a:r>
            <a:endParaRPr b="1" i="0" u="none" strike="noStrike" cap="none" dirty="0">
              <a:solidFill>
                <a:schemeClr val="bg1"/>
              </a:solidFill>
              <a:latin typeface="Work Sans" pitchFamily="2" charset="77"/>
              <a:ea typeface="Work Sans"/>
              <a:cs typeface="Work Sans"/>
              <a:sym typeface="Work Sa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CC9CB8-E5A5-494B-9B7A-B28B821D0BE9}"/>
              </a:ext>
            </a:extLst>
          </p:cNvPr>
          <p:cNvSpPr/>
          <p:nvPr/>
        </p:nvSpPr>
        <p:spPr>
          <a:xfrm>
            <a:off x="0" y="302403"/>
            <a:ext cx="4426226" cy="3076901"/>
          </a:xfrm>
          <a:prstGeom prst="rect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9173" y="451490"/>
            <a:ext cx="4121039" cy="634627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3500" kern="1200">
                <a:solidFill>
                  <a:srgbClr val="8F1336"/>
                </a:solidFill>
                <a:latin typeface="Candara"/>
                <a:ea typeface="+mj-ea"/>
                <a:cs typeface="Candara"/>
              </a:defRPr>
            </a:lvl1pPr>
          </a:lstStyle>
          <a:p>
            <a:pPr lvl="1" defTabSz="497754" rtl="0">
              <a:spcBef>
                <a:spcPct val="0"/>
              </a:spcBef>
            </a:pPr>
            <a:r>
              <a:rPr lang="x-none" sz="5000" b="1" dirty="0">
                <a:solidFill>
                  <a:schemeClr val="bg1"/>
                </a:solidFill>
                <a:latin typeface="Philosopher"/>
                <a:cs typeface="Philosopher"/>
              </a:rPr>
              <a:t>Agroforestry</a:t>
            </a:r>
            <a:endParaRPr lang="en-US" sz="5000" b="1" dirty="0">
              <a:solidFill>
                <a:schemeClr val="bg1"/>
              </a:solidFill>
              <a:latin typeface="Philosopher"/>
              <a:cs typeface="Philosopher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-307850" y="1215056"/>
            <a:ext cx="4628062" cy="1638284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7754" lvl="1" indent="0">
              <a:spcAft>
                <a:spcPts val="653"/>
              </a:spcAft>
              <a:buNone/>
            </a:pP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Seperti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halnya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pertanian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agroforestri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juga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menjadi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fokus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karena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perannya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dalam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mendukung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mata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pencaharian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lokal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dan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mengurangi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risiko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kebakaran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 di area yang </a:t>
            </a:r>
            <a:r>
              <a:rPr lang="en-GB" dirty="0" err="1">
                <a:solidFill>
                  <a:schemeClr val="bg1"/>
                </a:solidFill>
                <a:latin typeface="Work Sans"/>
                <a:cs typeface="Work Sans"/>
              </a:rPr>
              <a:t>terdegradasi</a:t>
            </a:r>
            <a:r>
              <a:rPr lang="en-GB" dirty="0">
                <a:solidFill>
                  <a:schemeClr val="bg1"/>
                </a:solidFill>
                <a:latin typeface="Work Sans"/>
                <a:cs typeface="Work Sans"/>
              </a:rPr>
              <a:t>.</a:t>
            </a:r>
            <a:endParaRPr lang="en-US" dirty="0">
              <a:solidFill>
                <a:schemeClr val="bg1"/>
              </a:solidFill>
              <a:latin typeface="Work Sans"/>
              <a:cs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3017720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4778</TotalTime>
  <Words>1121</Words>
  <Application>Microsoft Macintosh PowerPoint</Application>
  <PresentationFormat>Custom</PresentationFormat>
  <Paragraphs>62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Noto Sans Symbols</vt:lpstr>
      <vt:lpstr>Lucida Grande</vt:lpstr>
      <vt:lpstr>Philosopher</vt:lpstr>
      <vt:lpstr>Candara</vt:lpstr>
      <vt:lpstr>Merriweather Sans</vt:lpstr>
      <vt:lpstr>Cabin Bold</vt:lpstr>
      <vt:lpstr>Work Sans</vt:lpstr>
      <vt:lpstr>Calibri</vt:lpstr>
      <vt:lpstr>Cabin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www.katinganmentaya.com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Dharsono Hartono</cp:lastModifiedBy>
  <cp:revision>101</cp:revision>
  <dcterms:created xsi:type="dcterms:W3CDTF">2016-09-02T08:53:48Z</dcterms:created>
  <dcterms:modified xsi:type="dcterms:W3CDTF">2022-06-15T10:11:12Z</dcterms:modified>
</cp:coreProperties>
</file>