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98" r:id="rId2"/>
    <p:sldId id="1334" r:id="rId3"/>
    <p:sldId id="1357" r:id="rId4"/>
    <p:sldId id="853" r:id="rId5"/>
    <p:sldId id="257" r:id="rId6"/>
    <p:sldId id="1344" r:id="rId7"/>
    <p:sldId id="1393" r:id="rId8"/>
    <p:sldId id="1330" r:id="rId9"/>
    <p:sldId id="1339" r:id="rId10"/>
    <p:sldId id="1259" r:id="rId11"/>
    <p:sldId id="1390" r:id="rId12"/>
    <p:sldId id="1345" r:id="rId13"/>
    <p:sldId id="858" r:id="rId14"/>
    <p:sldId id="859" r:id="rId15"/>
    <p:sldId id="1359" r:id="rId16"/>
    <p:sldId id="861" r:id="rId17"/>
    <p:sldId id="1343" r:id="rId18"/>
    <p:sldId id="1360" r:id="rId19"/>
    <p:sldId id="1354" r:id="rId20"/>
    <p:sldId id="1355" r:id="rId21"/>
    <p:sldId id="845" r:id="rId22"/>
    <p:sldId id="1368" r:id="rId23"/>
    <p:sldId id="1369" r:id="rId24"/>
    <p:sldId id="1370" r:id="rId25"/>
    <p:sldId id="876" r:id="rId26"/>
    <p:sldId id="1371" r:id="rId27"/>
    <p:sldId id="425" r:id="rId28"/>
    <p:sldId id="137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54"/>
    <p:restoredTop sz="94643"/>
  </p:normalViewPr>
  <p:slideViewPr>
    <p:cSldViewPr snapToGrid="0" snapToObjects="1">
      <p:cViewPr varScale="1">
        <p:scale>
          <a:sx n="104" d="100"/>
          <a:sy n="104" d="100"/>
        </p:scale>
        <p:origin x="208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32440-5A57-0343-BE54-8D21A1F434F5}" type="datetimeFigureOut">
              <a:rPr lang="en-US" smtClean="0"/>
              <a:t>3/10/20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D8769-6EF2-DE48-878F-AF4D68C8F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38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achieving the target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Some activities for reduce 17,2% in CM1 from BAU projection in 2030, where the biggest contribution is </a:t>
            </a:r>
            <a:r>
              <a:rPr lang="en-US" sz="1200" kern="120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Reducing peat fire through rewetting and revegetating degraded peatland)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D8769-6EF2-DE48-878F-AF4D68C8F93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68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9932B-FD99-634E-8E66-D00A37854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4042D3-3667-BA4C-AB0C-4E05F28848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11087-2896-564D-8C76-4DAFDDCC6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BE6A-C66C-A645-A219-1625683A578C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3A6E0-556E-D140-B4F9-8FF00FD24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9BF7C-D547-F145-8E75-197530BB5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8D1B-602F-D04A-B3F9-A50C6678F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10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E92AA-0F7E-9444-B2D0-349FC8519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B9A75A-7AF1-AE41-924E-F87D627F4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89DD5-E246-E442-85F3-ACC6451AB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BE6A-C66C-A645-A219-1625683A578C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FBCE5-CC01-7842-B9FB-FD6C564C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F3E37-5706-4841-AD6A-07DF08452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8D1B-602F-D04A-B3F9-A50C6678F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9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00C55A-28F1-904A-A9A8-ED2DD22ADB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258763-0019-A940-9154-8AB9A6B0C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9E68F-6EFA-4946-A487-5686B97E2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BE6A-C66C-A645-A219-1625683A578C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825BE-99F4-3D42-8AFC-1A3580E3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3DB65-D28B-F843-BA49-628C9E1A4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8D1B-602F-D04A-B3F9-A50C6678F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74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Photo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>
          <a:xfrm>
            <a:off x="0" y="3315768"/>
            <a:ext cx="12192000" cy="3542232"/>
          </a:xfrm>
          <a:prstGeom prst="rect">
            <a:avLst/>
          </a:prstGeom>
          <a:solidFill>
            <a:srgbClr val="F6A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Insert</a:t>
            </a:r>
            <a:r>
              <a:rPr lang="en-US" baseline="0"/>
              <a:t> Photo</a:t>
            </a:r>
            <a:endParaRPr lang="en-US"/>
          </a:p>
        </p:txBody>
      </p:sp>
      <p:sp>
        <p:nvSpPr>
          <p:cNvPr id="32" name="Title 1"/>
          <p:cNvSpPr>
            <a:spLocks noGrp="1"/>
          </p:cNvSpPr>
          <p:nvPr>
            <p:ph type="ctrTitle"/>
          </p:nvPr>
        </p:nvSpPr>
        <p:spPr>
          <a:xfrm>
            <a:off x="0" y="1426009"/>
            <a:ext cx="6409346" cy="1130435"/>
          </a:xfrm>
        </p:spPr>
        <p:txBody>
          <a:bodyPr anchor="b">
            <a:normAutofit/>
          </a:bodyPr>
          <a:lstStyle>
            <a:lvl1pPr marL="341313" indent="0" algn="l">
              <a:defRPr sz="2800" b="1">
                <a:solidFill>
                  <a:schemeClr val="tx1">
                    <a:lumMod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>
          <a:xfrm>
            <a:off x="0" y="2572138"/>
            <a:ext cx="6409346" cy="512897"/>
          </a:xfrm>
        </p:spPr>
        <p:txBody>
          <a:bodyPr anchor="ctr">
            <a:normAutofit/>
          </a:bodyPr>
          <a:lstStyle>
            <a:lvl1pPr marL="0" indent="341313" algn="l">
              <a:buNone/>
              <a:defRPr sz="2000" b="1">
                <a:solidFill>
                  <a:schemeClr val="tx1">
                    <a:lumMod val="75000"/>
                  </a:schemeClr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49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86F323C6-9744-48EA-AA7E-ADD634F3B9D5}" type="datetimeFigureOut">
              <a:rPr lang="en-US" smtClean="0"/>
              <a:pPr/>
              <a:t>3/10/20</a:t>
            </a:fld>
            <a:endParaRPr lang="en-US"/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41A78861-9695-4516-9AB0-7AB96960DF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" t="8414" r="78" b="39412"/>
          <a:stretch/>
        </p:blipFill>
        <p:spPr>
          <a:xfrm>
            <a:off x="-9526" y="3314700"/>
            <a:ext cx="1220152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63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23310-B435-964D-9BDB-F73FE8389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9119D-C418-4E42-8288-4E0EDFACE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2EDCD-D8FA-B844-B97F-18B2F4A4A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BE6A-C66C-A645-A219-1625683A578C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BF952-C457-1B41-AFAE-6269FB5F3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8E650-882B-AE46-B296-5F2E2552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8D1B-602F-D04A-B3F9-A50C6678F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8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F7D7D-D70E-B14B-9C6D-B1913D9E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A7A49-4F0E-A14A-A27C-396D4EFCA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77E10-FB8A-AD45-A912-E67F84458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BE6A-C66C-A645-A219-1625683A578C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C5EB4-79AC-C447-8367-17ABE329D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4727-07FF-BD4C-9207-D871DBC5A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8D1B-602F-D04A-B3F9-A50C6678F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3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847A5-9235-C04D-8A80-069CA2444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C7AB7-9655-6848-86C1-100AAAB4A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80CB5D-76A3-DB4E-8C07-1692F3C4C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A507F-FD05-8245-80CB-E4B623471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BE6A-C66C-A645-A219-1625683A578C}" type="datetimeFigureOut">
              <a:rPr lang="en-US" smtClean="0"/>
              <a:t>3/10/20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14E9D-9D2D-3140-A36B-5AB9DFC66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1737C-CF2E-2C40-9CB9-A06ED6FA9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8D1B-602F-D04A-B3F9-A50C6678F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59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BD83-9E6F-0D4B-BE3F-1710672DC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883EB-2F46-964F-A346-8C2F54A2C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7E039-2A1D-614D-B193-48D733BFAA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00884-47ED-FA4B-B0A1-BFDDEC755D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976D16-EA0B-9640-9DA7-544AF1E386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7AA167-E4C4-774E-A142-FDBBF933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BE6A-C66C-A645-A219-1625683A578C}" type="datetimeFigureOut">
              <a:rPr lang="en-US" smtClean="0"/>
              <a:t>3/10/20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1652EA-7F09-9444-8675-CEF2CB8DB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673360-150D-3649-934B-4230698D4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8D1B-602F-D04A-B3F9-A50C6678F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04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0577-498B-A04B-A330-D121927FD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5A1C42-1160-224A-B0E6-A9E3C9C62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BE6A-C66C-A645-A219-1625683A578C}" type="datetimeFigureOut">
              <a:rPr lang="en-US" smtClean="0"/>
              <a:t>3/10/20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CF9D64-5FB6-5D45-BBB4-112F953E4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1C033-A3E9-7347-8CE1-6C7E14AFD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8D1B-602F-D04A-B3F9-A50C6678F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44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2AE91E-D500-3544-B050-1D7B4C2C5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BE6A-C66C-A645-A219-1625683A578C}" type="datetimeFigureOut">
              <a:rPr lang="en-US" smtClean="0"/>
              <a:t>3/10/20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31AFB2-71E8-D542-869A-8EF3EE8E1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7735B9-F35F-6A48-9196-462AEB691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8D1B-602F-D04A-B3F9-A50C6678F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22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7C369-520D-914B-B522-6B8A0755F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35B5F-F34C-B141-A73D-78C3AD0C2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207EB4-B829-C34B-B34E-4BE7436437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209371-C1FB-1B4E-800B-E182F0EB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BE6A-C66C-A645-A219-1625683A578C}" type="datetimeFigureOut">
              <a:rPr lang="en-US" smtClean="0"/>
              <a:t>3/10/20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BC570E-70C5-A14B-A8CA-0CDAEEE5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F4C4AF-2CC7-1B40-A584-205CF2278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8D1B-602F-D04A-B3F9-A50C6678F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35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F3A33-E107-EF42-B5B5-2346D5534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401F16-4302-3C4E-8A4E-6DBC3ECE98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8DFA66-C817-D54E-B2DC-6D825409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5DA62-6A8E-B24F-9C21-518FD79FB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BE6A-C66C-A645-A219-1625683A578C}" type="datetimeFigureOut">
              <a:rPr lang="en-US" smtClean="0"/>
              <a:t>3/10/20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AC45EF-9867-C148-878C-CE58EEBC2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86111-2FA0-AC45-8890-3E18B809D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8D1B-602F-D04A-B3F9-A50C6678F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01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EFC03C-A900-EA4D-8A6E-C008ACCCD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5D78A-7C1F-0F46-AD65-40932B54B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EAA9F-C953-9745-913E-8C0A556DBF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7BE6A-C66C-A645-A219-1625683A578C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0D084-3D09-CB4C-9EA2-BFC285A98A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15798-3AB7-6047-92A6-643F989CA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98D1B-602F-D04A-B3F9-A50C6678F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2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izaldiboer@gmail.co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ccrom_rizaldi@apps.ipb.ac.id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lated image">
            <a:extLst>
              <a:ext uri="{FF2B5EF4-FFF2-40B4-BE49-F238E27FC236}">
                <a16:creationId xmlns:a16="http://schemas.microsoft.com/office/drawing/2014/main" id="{7A554BBD-2A69-48B1-8088-B50169DE2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44799"/>
            <a:ext cx="12192001" cy="407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" y="645124"/>
            <a:ext cx="11963400" cy="1760671"/>
          </a:xfrm>
        </p:spPr>
        <p:txBody>
          <a:bodyPr>
            <a:noAutofit/>
          </a:bodyPr>
          <a:lstStyle/>
          <a:p>
            <a:pPr algn="ctr"/>
            <a:br>
              <a:rPr lang="en-US" sz="40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MEMBACA NDC INDONESIA DAN PETA JALAN PENCAPAIAN NDC INDONESIA SEKTOR LAHAN DAN KEHUTANAN</a:t>
            </a:r>
            <a:endParaRPr lang="en-GB" sz="40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582D6BC-BF4F-6348-B0BD-755C3C19113E}"/>
              </a:ext>
            </a:extLst>
          </p:cNvPr>
          <p:cNvSpPr txBox="1">
            <a:spLocks noChangeArrowheads="1"/>
          </p:cNvSpPr>
          <p:nvPr/>
        </p:nvSpPr>
        <p:spPr>
          <a:xfrm>
            <a:off x="472439" y="5135101"/>
            <a:ext cx="11338559" cy="1573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Rizaldi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Boer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Email: </a:t>
            </a: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rizaldiboer@gmail.com</a:t>
            </a:r>
            <a:r>
              <a:rPr lang="en-US" dirty="0">
                <a:solidFill>
                  <a:schemeClr val="bg1"/>
                </a:solidFill>
              </a:rPr>
              <a:t>; </a:t>
            </a: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ccrom_rizaldi@apps.ipb.ac.id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Centre for Climate Risk and Opportunity Management in South East Asia and Pacific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IPB University</a:t>
            </a:r>
          </a:p>
        </p:txBody>
      </p:sp>
    </p:spTree>
    <p:extLst>
      <p:ext uri="{BB962C8B-B14F-4D97-AF65-F5344CB8AC3E}">
        <p14:creationId xmlns:p14="http://schemas.microsoft.com/office/powerpoint/2010/main" val="812132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68641-9763-6C41-8742-0E40687FC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94" y="320522"/>
            <a:ext cx="4535912" cy="783450"/>
          </a:xfrm>
        </p:spPr>
        <p:txBody>
          <a:bodyPr>
            <a:normAutofit/>
          </a:bodyPr>
          <a:lstStyle/>
          <a:p>
            <a:r>
              <a:rPr lang="en-US" dirty="0"/>
              <a:t>IBGF-</a:t>
            </a:r>
            <a:r>
              <a:rPr lang="en-US" dirty="0" err="1"/>
              <a:t>Kalteng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57E2F-C2D7-A643-AD65-56D3A37A8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793" y="31568"/>
            <a:ext cx="7023100" cy="6019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C6BA12-5F49-564D-BC81-F6C14CDC4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79" y="1115126"/>
            <a:ext cx="4577327" cy="5018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13D30B-BD52-9646-BF6C-B620FDD8386E}"/>
              </a:ext>
            </a:extLst>
          </p:cNvPr>
          <p:cNvSpPr txBox="1"/>
          <p:nvPr/>
        </p:nvSpPr>
        <p:spPr>
          <a:xfrm>
            <a:off x="892098" y="6104364"/>
            <a:ext cx="3501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Area KPH yang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risiko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deforestasi</a:t>
            </a:r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368E249-06DB-1144-8F3C-618251EF7190}"/>
              </a:ext>
            </a:extLst>
          </p:cNvPr>
          <p:cNvSpPr/>
          <p:nvPr/>
        </p:nvSpPr>
        <p:spPr>
          <a:xfrm>
            <a:off x="7997373" y="3652514"/>
            <a:ext cx="391886" cy="12627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29D637-B158-E94B-8CC8-EDC1BADA80C9}"/>
              </a:ext>
            </a:extLst>
          </p:cNvPr>
          <p:cNvSpPr txBox="1"/>
          <p:nvPr/>
        </p:nvSpPr>
        <p:spPr>
          <a:xfrm>
            <a:off x="8296170" y="4237111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Tipe</a:t>
            </a:r>
            <a:r>
              <a:rPr lang="en-US" dirty="0"/>
              <a:t> A3, B3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90870E4-3007-4A47-9522-268BB7159B61}"/>
              </a:ext>
            </a:extLst>
          </p:cNvPr>
          <p:cNvSpPr/>
          <p:nvPr/>
        </p:nvSpPr>
        <p:spPr>
          <a:xfrm>
            <a:off x="6987797" y="2505891"/>
            <a:ext cx="594874" cy="8273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7B19AA-BAFA-B84E-BECB-803F60E5CAB1}"/>
              </a:ext>
            </a:extLst>
          </p:cNvPr>
          <p:cNvSpPr txBox="1"/>
          <p:nvPr/>
        </p:nvSpPr>
        <p:spPr>
          <a:xfrm>
            <a:off x="7533124" y="2586518"/>
            <a:ext cx="1308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Tipe</a:t>
            </a:r>
            <a:r>
              <a:rPr lang="en-US" dirty="0"/>
              <a:t> A1, A2,</a:t>
            </a:r>
          </a:p>
          <a:p>
            <a:r>
              <a:rPr lang="en-US" dirty="0"/>
              <a:t>B1, B2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506FF3C-7EF5-3C4D-B5D1-BD2C38B20DDE}"/>
              </a:ext>
            </a:extLst>
          </p:cNvPr>
          <p:cNvSpPr/>
          <p:nvPr/>
        </p:nvSpPr>
        <p:spPr>
          <a:xfrm>
            <a:off x="7032594" y="4211324"/>
            <a:ext cx="747064" cy="9651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79976B-88F3-6545-80A9-545F3B7A7052}"/>
              </a:ext>
            </a:extLst>
          </p:cNvPr>
          <p:cNvSpPr txBox="1"/>
          <p:nvPr/>
        </p:nvSpPr>
        <p:spPr>
          <a:xfrm>
            <a:off x="6947981" y="3841992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Tipe</a:t>
            </a:r>
            <a:r>
              <a:rPr lang="en-US" dirty="0"/>
              <a:t> C4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83232F-85A5-494E-81C5-64C4727098C8}"/>
              </a:ext>
            </a:extLst>
          </p:cNvPr>
          <p:cNvSpPr/>
          <p:nvPr/>
        </p:nvSpPr>
        <p:spPr>
          <a:xfrm>
            <a:off x="4637420" y="5988553"/>
            <a:ext cx="7449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err="1"/>
              <a:t>Permen</a:t>
            </a:r>
            <a:r>
              <a:rPr lang="en-GB" sz="1400" dirty="0"/>
              <a:t> LHK 6/2010: </a:t>
            </a:r>
            <a:r>
              <a:rPr lang="en-GB" sz="1400" dirty="0" err="1"/>
              <a:t>Kebijakan</a:t>
            </a:r>
            <a:r>
              <a:rPr lang="en-GB" sz="1400" dirty="0"/>
              <a:t> </a:t>
            </a:r>
            <a:r>
              <a:rPr lang="en-GB" sz="1400" dirty="0" err="1"/>
              <a:t>mendukung</a:t>
            </a:r>
            <a:r>
              <a:rPr lang="en-GB" sz="1400" dirty="0"/>
              <a:t> </a:t>
            </a:r>
            <a:r>
              <a:rPr lang="en-GB" sz="1400" dirty="0" err="1"/>
              <a:t>pembangunan</a:t>
            </a:r>
            <a:r>
              <a:rPr lang="en-GB" sz="1400" dirty="0"/>
              <a:t> unit </a:t>
            </a:r>
            <a:r>
              <a:rPr lang="en-GB" sz="1400" dirty="0" err="1"/>
              <a:t>pengelola</a:t>
            </a:r>
            <a:r>
              <a:rPr lang="en-GB" sz="1400" dirty="0"/>
              <a:t> (KPH) </a:t>
            </a:r>
            <a:r>
              <a:rPr lang="en-GB" sz="1400" dirty="0">
                <a:sym typeface="Wingdings" pitchFamily="2" charset="2"/>
              </a:rPr>
              <a:t> </a:t>
            </a:r>
            <a:r>
              <a:rPr lang="en-GB" sz="1400" dirty="0" err="1">
                <a:sym typeface="Wingdings" pitchFamily="2" charset="2"/>
              </a:rPr>
              <a:t>Tipologi</a:t>
            </a:r>
            <a:r>
              <a:rPr lang="en-GB" sz="1400" dirty="0">
                <a:sym typeface="Wingdings" pitchFamily="2" charset="2"/>
              </a:rPr>
              <a:t> KPH dan </a:t>
            </a:r>
            <a:r>
              <a:rPr lang="en-GB" sz="1400" dirty="0" err="1">
                <a:sym typeface="Wingdings" pitchFamily="2" charset="2"/>
              </a:rPr>
              <a:t>prioritas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en-GB" sz="1400" dirty="0" err="1">
                <a:sym typeface="Wingdings" pitchFamily="2" charset="2"/>
              </a:rPr>
              <a:t>lokasi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en-GB" sz="1400" dirty="0" err="1">
                <a:sym typeface="Wingdings" pitchFamily="2" charset="2"/>
              </a:rPr>
              <a:t>untuk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en-GB" sz="1400" dirty="0" err="1">
                <a:sym typeface="Wingdings" pitchFamily="2" charset="2"/>
              </a:rPr>
              <a:t>pembangunan</a:t>
            </a:r>
            <a:r>
              <a:rPr lang="en-GB" sz="1400" dirty="0">
                <a:sym typeface="Wingdings" pitchFamily="2" charset="2"/>
              </a:rPr>
              <a:t> PS dan </a:t>
            </a:r>
            <a:r>
              <a:rPr lang="en-GB" sz="1400" dirty="0" err="1">
                <a:sym typeface="Wingdings" pitchFamily="2" charset="2"/>
              </a:rPr>
              <a:t>Rehabilitasi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en-GB" sz="1400" dirty="0" err="1">
                <a:sym typeface="Wingdings" pitchFamily="2" charset="2"/>
              </a:rPr>
              <a:t>Lahan</a:t>
            </a:r>
            <a:r>
              <a:rPr lang="en-GB" sz="1400" dirty="0">
                <a:sym typeface="Wingdings" pitchFamily="2" charset="2"/>
              </a:rPr>
              <a:t> (</a:t>
            </a:r>
            <a:r>
              <a:rPr lang="en-GB" sz="1400" dirty="0" err="1">
                <a:sym typeface="Wingdings" pitchFamily="2" charset="2"/>
              </a:rPr>
              <a:t>berdasarkan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en-GB" sz="1400" dirty="0" err="1">
                <a:sym typeface="Wingdings" pitchFamily="2" charset="2"/>
              </a:rPr>
              <a:t>Bappenas</a:t>
            </a:r>
            <a:r>
              <a:rPr lang="en-GB" sz="1400" dirty="0">
                <a:sym typeface="Wingdings" pitchFamily="2" charset="2"/>
              </a:rPr>
              <a:t>, 2019)</a:t>
            </a:r>
            <a:endParaRPr lang="en-US" sz="1400" dirty="0">
              <a:solidFill>
                <a:srgbClr val="000000"/>
              </a:solidFill>
              <a:latin typeface="Calibri Light" panose="020F0302020204030204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F1A2CD-E2A9-E74D-A8B4-348F0FEA56AE}"/>
              </a:ext>
            </a:extLst>
          </p:cNvPr>
          <p:cNvSpPr txBox="1"/>
          <p:nvPr/>
        </p:nvSpPr>
        <p:spPr>
          <a:xfrm>
            <a:off x="5236052" y="320522"/>
            <a:ext cx="29512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Tipe</a:t>
            </a:r>
            <a:r>
              <a:rPr lang="en-US" dirty="0"/>
              <a:t> 1 &amp; 2: </a:t>
            </a:r>
            <a:r>
              <a:rPr lang="en-US" dirty="0" err="1"/>
              <a:t>Kelola</a:t>
            </a:r>
            <a:r>
              <a:rPr lang="en-US" dirty="0"/>
              <a:t> Masyarakat</a:t>
            </a:r>
          </a:p>
          <a:p>
            <a:r>
              <a:rPr lang="en-US" dirty="0" err="1"/>
              <a:t>Tipe</a:t>
            </a:r>
            <a:r>
              <a:rPr lang="en-US" dirty="0"/>
              <a:t> 3: </a:t>
            </a:r>
            <a:r>
              <a:rPr lang="en-US" dirty="0" err="1"/>
              <a:t>Kelola</a:t>
            </a:r>
            <a:r>
              <a:rPr lang="en-US" dirty="0"/>
              <a:t> </a:t>
            </a:r>
            <a:r>
              <a:rPr lang="en-US" dirty="0" err="1"/>
              <a:t>Pemerintah</a:t>
            </a:r>
            <a:endParaRPr lang="en-US" dirty="0"/>
          </a:p>
          <a:p>
            <a:r>
              <a:rPr lang="en-US" dirty="0" err="1"/>
              <a:t>Tipe</a:t>
            </a:r>
            <a:r>
              <a:rPr lang="en-US" dirty="0"/>
              <a:t> 4: </a:t>
            </a:r>
            <a:r>
              <a:rPr lang="en-US" dirty="0" err="1"/>
              <a:t>Kelola</a:t>
            </a:r>
            <a:r>
              <a:rPr lang="en-US" dirty="0"/>
              <a:t> Usaha (</a:t>
            </a:r>
            <a:r>
              <a:rPr lang="en-US" dirty="0" err="1"/>
              <a:t>Swasta</a:t>
            </a:r>
            <a:r>
              <a:rPr lang="en-US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7CFB64-96C7-A649-B176-72BD16EAB296}"/>
              </a:ext>
            </a:extLst>
          </p:cNvPr>
          <p:cNvSpPr txBox="1"/>
          <p:nvPr/>
        </p:nvSpPr>
        <p:spPr>
          <a:xfrm>
            <a:off x="7032594" y="6471033"/>
            <a:ext cx="20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: KLHK, 2019</a:t>
            </a:r>
          </a:p>
        </p:txBody>
      </p:sp>
    </p:spTree>
    <p:extLst>
      <p:ext uri="{BB962C8B-B14F-4D97-AF65-F5344CB8AC3E}">
        <p14:creationId xmlns:p14="http://schemas.microsoft.com/office/powerpoint/2010/main" val="48419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536A3-8C90-4FCE-819A-32A8117A5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81" y="1"/>
            <a:ext cx="10515600" cy="925158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KPH Unit VII-KPHP Prov. Kalimantan Tengah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EB5930-C6B6-4918-96C9-8720A7294BC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314"/>
            <a:ext cx="4334873" cy="558885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263941B-3DBC-400E-9875-5C45A0E070E5}"/>
              </a:ext>
            </a:extLst>
          </p:cNvPr>
          <p:cNvGraphicFramePr>
            <a:graphicFrameLocks noGrp="1"/>
          </p:cNvGraphicFramePr>
          <p:nvPr/>
        </p:nvGraphicFramePr>
        <p:xfrm>
          <a:off x="4234806" y="736643"/>
          <a:ext cx="7697366" cy="5914594"/>
        </p:xfrm>
        <a:graphic>
          <a:graphicData uri="http://schemas.openxmlformats.org/drawingml/2006/table">
            <a:tbl>
              <a:tblPr firstRow="1" firstCol="1" bandRow="1"/>
              <a:tblGrid>
                <a:gridCol w="540394">
                  <a:extLst>
                    <a:ext uri="{9D8B030D-6E8A-4147-A177-3AD203B41FA5}">
                      <a16:colId xmlns:a16="http://schemas.microsoft.com/office/drawing/2014/main" val="3590995413"/>
                    </a:ext>
                  </a:extLst>
                </a:gridCol>
                <a:gridCol w="2281974">
                  <a:extLst>
                    <a:ext uri="{9D8B030D-6E8A-4147-A177-3AD203B41FA5}">
                      <a16:colId xmlns:a16="http://schemas.microsoft.com/office/drawing/2014/main" val="2702706512"/>
                    </a:ext>
                  </a:extLst>
                </a:gridCol>
                <a:gridCol w="962167">
                  <a:extLst>
                    <a:ext uri="{9D8B030D-6E8A-4147-A177-3AD203B41FA5}">
                      <a16:colId xmlns:a16="http://schemas.microsoft.com/office/drawing/2014/main" val="1637362341"/>
                    </a:ext>
                  </a:extLst>
                </a:gridCol>
                <a:gridCol w="577303">
                  <a:extLst>
                    <a:ext uri="{9D8B030D-6E8A-4147-A177-3AD203B41FA5}">
                      <a16:colId xmlns:a16="http://schemas.microsoft.com/office/drawing/2014/main" val="238171174"/>
                    </a:ext>
                  </a:extLst>
                </a:gridCol>
                <a:gridCol w="641448">
                  <a:extLst>
                    <a:ext uri="{9D8B030D-6E8A-4147-A177-3AD203B41FA5}">
                      <a16:colId xmlns:a16="http://schemas.microsoft.com/office/drawing/2014/main" val="4225670675"/>
                    </a:ext>
                  </a:extLst>
                </a:gridCol>
                <a:gridCol w="641448">
                  <a:extLst>
                    <a:ext uri="{9D8B030D-6E8A-4147-A177-3AD203B41FA5}">
                      <a16:colId xmlns:a16="http://schemas.microsoft.com/office/drawing/2014/main" val="2924109003"/>
                    </a:ext>
                  </a:extLst>
                </a:gridCol>
                <a:gridCol w="705592">
                  <a:extLst>
                    <a:ext uri="{9D8B030D-6E8A-4147-A177-3AD203B41FA5}">
                      <a16:colId xmlns:a16="http://schemas.microsoft.com/office/drawing/2014/main" val="1133246199"/>
                    </a:ext>
                  </a:extLst>
                </a:gridCol>
                <a:gridCol w="705592">
                  <a:extLst>
                    <a:ext uri="{9D8B030D-6E8A-4147-A177-3AD203B41FA5}">
                      <a16:colId xmlns:a16="http://schemas.microsoft.com/office/drawing/2014/main" val="689729770"/>
                    </a:ext>
                  </a:extLst>
                </a:gridCol>
                <a:gridCol w="641448">
                  <a:extLst>
                    <a:ext uri="{9D8B030D-6E8A-4147-A177-3AD203B41FA5}">
                      <a16:colId xmlns:a16="http://schemas.microsoft.com/office/drawing/2014/main" val="1310519298"/>
                    </a:ext>
                  </a:extLst>
                </a:gridCol>
              </a:tblGrid>
              <a:tr h="1843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Unit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Pengelola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TL 2017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Konversi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Lindung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Produksi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Rehab.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Rehab. Agrofores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Grand Total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812957"/>
                  </a:ext>
                </a:extLst>
              </a:tr>
              <a:tr h="153874"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PIAPS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Budidaya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3,834 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1,457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5,291 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0886321"/>
                  </a:ext>
                </a:extLst>
              </a:tr>
              <a:tr h="118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Hutan Alam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1,306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6,179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7,485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2391270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Lainnya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7328554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Terbangun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11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11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4936153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Tidak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Produktif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37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2,779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1,088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3,904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1603821"/>
                  </a:ext>
                </a:extLst>
              </a:tr>
              <a:tr h="131675">
                <a:tc rowSpan="1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HTI/ IUPHHK-HT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PT BORNEO GREEN LESTARI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Budidaya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380 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386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3935283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Hutan Alam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679 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18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697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0124992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Tidak Produktif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97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779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882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1430511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PT NUSA LESTARI INDAH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Budidaya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7,185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89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73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7,349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1078653"/>
                  </a:ext>
                </a:extLst>
              </a:tr>
              <a:tr h="1053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Hutan Alam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5,183 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808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5,991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2185999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Lainnya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4365564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Terbangun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2684509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Tidak Produktif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64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6,131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492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6,687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730041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PT PARWATA RIMBA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Budidaya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649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4,488 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5,137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5195913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Hutan Alam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442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442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56258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Lainnya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8379109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Tidak Produktif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2,145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1,411 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3,556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162209"/>
                  </a:ext>
                </a:extLst>
              </a:tr>
              <a:tr h="0">
                <a:tc rowSpan="1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HPH/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IUPHHK-HA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PT AYA YAYANG INDONESIA_ KALSEL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Hutan Alam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35787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PT AYA YAYANG INDON ESIA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Hutan Alam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2,348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2,348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5469627"/>
                  </a:ext>
                </a:extLst>
              </a:tr>
              <a:tr h="1206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PT HASNUR JAYA UTAMA_KALSEL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Hutan Alam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46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46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35839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PT HASNUR JAYA UTAMA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Budidaya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7,747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7,747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2915827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Hutan Alam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11,460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11,460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263018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Terbangun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36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36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9506509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Tidak Produktif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2,258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609 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2,867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7200272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PT SINDO LUMBER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Budidaya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74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79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6233108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Hutan Alam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15,069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15,069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4154001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Tidak Produktif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821813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PT TRISETIA CITAGRAHA_ KALSEL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Hutan Alam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52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52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145012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PT TRISETIA CITAGRAHA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Budidaya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2,777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2,777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3388778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Hutan Alam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16,857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16,858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530386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Terbangun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16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16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3296970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Tidak Produktif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2,899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195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3,095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589035"/>
                  </a:ext>
                </a:extLst>
              </a:tr>
              <a:tr h="105340">
                <a:tc rowSpan="8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Non-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Izin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Perhutanan Sosial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Budidaya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18,009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4,276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239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22,525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3159436"/>
                  </a:ext>
                </a:extLst>
              </a:tr>
              <a:tr h="1053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Hutan Alam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7,782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3,324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11,106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024229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Badan Air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48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48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34502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Lainnya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8810598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Terbangun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159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159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9960633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Tidak Produktif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9,812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3,109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13,161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6793973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KPH-Gambut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Hutan Alam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 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2809600"/>
                  </a:ext>
                </a:extLst>
              </a:tr>
              <a:tr h="13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Tidak Produktif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26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32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6086143"/>
                  </a:ext>
                </a:extLst>
              </a:tr>
              <a:tr h="131675">
                <a:tc>
                  <a:txBody>
                    <a:bodyPr/>
                    <a:lstStyle/>
                    <a:p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Grand Total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40,819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15,430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93,209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7,800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319 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157,577 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995" marR="3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219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8492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36D3A-B00B-5F4A-89A2-D55B93F4E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216694"/>
            <a:ext cx="10515600" cy="662781"/>
          </a:xfrm>
        </p:spPr>
        <p:txBody>
          <a:bodyPr>
            <a:normAutofit fontScale="90000"/>
          </a:bodyPr>
          <a:lstStyle/>
          <a:p>
            <a:r>
              <a:rPr lang="en-US" dirty="0"/>
              <a:t>Yield and planting Index Improvement under NDC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994B98-2837-7245-99BB-4FEF472FC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324" y="1089541"/>
            <a:ext cx="5054600" cy="536336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C2696FC-CA45-3243-9D38-7971F2D40B91}"/>
              </a:ext>
            </a:extLst>
          </p:cNvPr>
          <p:cNvGrpSpPr/>
          <p:nvPr/>
        </p:nvGrpSpPr>
        <p:grpSpPr>
          <a:xfrm>
            <a:off x="106933" y="885825"/>
            <a:ext cx="5296283" cy="5912882"/>
            <a:chOff x="602233" y="885825"/>
            <a:chExt cx="5296283" cy="591288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E523E8D-0B20-6C43-AC91-B1146B436E4D}"/>
                </a:ext>
              </a:extLst>
            </p:cNvPr>
            <p:cNvSpPr txBox="1"/>
            <p:nvPr/>
          </p:nvSpPr>
          <p:spPr>
            <a:xfrm>
              <a:off x="1803400" y="892175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8.8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735C90-D32C-C140-832F-6FCA17B7E130}"/>
                </a:ext>
              </a:extLst>
            </p:cNvPr>
            <p:cNvSpPr txBox="1"/>
            <p:nvPr/>
          </p:nvSpPr>
          <p:spPr>
            <a:xfrm>
              <a:off x="2781300" y="904875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5.7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51A72E-2733-554F-A43E-91C1FED749EF}"/>
                </a:ext>
              </a:extLst>
            </p:cNvPr>
            <p:cNvSpPr txBox="1"/>
            <p:nvPr/>
          </p:nvSpPr>
          <p:spPr>
            <a:xfrm>
              <a:off x="3753012" y="892175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7.3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81E2E3-F9E5-A744-9CC4-491E6F7A3F06}"/>
                </a:ext>
              </a:extLst>
            </p:cNvPr>
            <p:cNvSpPr txBox="1"/>
            <p:nvPr/>
          </p:nvSpPr>
          <p:spPr>
            <a:xfrm>
              <a:off x="4705836" y="906739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28.5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AAC6BF-406B-C849-BC76-3CF75CD8CF52}"/>
                </a:ext>
              </a:extLst>
            </p:cNvPr>
            <p:cNvSpPr txBox="1"/>
            <p:nvPr/>
          </p:nvSpPr>
          <p:spPr>
            <a:xfrm>
              <a:off x="1087286" y="885825"/>
              <a:ext cx="4129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AY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70239BF-B234-A344-BC5B-1AC2BE919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233" y="1185307"/>
              <a:ext cx="5041900" cy="56134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E5AFCF-1084-E444-B826-DDF5E974FD53}"/>
                </a:ext>
              </a:extLst>
            </p:cNvPr>
            <p:cNvSpPr txBox="1"/>
            <p:nvPr/>
          </p:nvSpPr>
          <p:spPr>
            <a:xfrm>
              <a:off x="5314702" y="892175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t/ha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B3FD58B-1710-D547-BB11-73585AF5EB88}"/>
              </a:ext>
            </a:extLst>
          </p:cNvPr>
          <p:cNvSpPr/>
          <p:nvPr/>
        </p:nvSpPr>
        <p:spPr>
          <a:xfrm>
            <a:off x="6761369" y="6419848"/>
            <a:ext cx="19030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/>
              <a:t>Diolah</a:t>
            </a:r>
            <a:r>
              <a:rPr lang="en-US" sz="1400" i="1" dirty="0"/>
              <a:t> </a:t>
            </a:r>
            <a:r>
              <a:rPr lang="en-US" sz="1400" i="1" dirty="0" err="1"/>
              <a:t>dari</a:t>
            </a:r>
            <a:r>
              <a:rPr lang="en-US" sz="1400" i="1" dirty="0"/>
              <a:t> KLHK, 2018)</a:t>
            </a:r>
            <a:endParaRPr 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0BAA87-00C0-8F41-8DA6-4F15B735DB56}"/>
              </a:ext>
            </a:extLst>
          </p:cNvPr>
          <p:cNvSpPr txBox="1"/>
          <p:nvPr/>
        </p:nvSpPr>
        <p:spPr>
          <a:xfrm>
            <a:off x="10312400" y="1401207"/>
            <a:ext cx="18161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Tantantang</a:t>
            </a:r>
            <a:r>
              <a:rPr lang="en-US" dirty="0"/>
              <a:t> </a:t>
            </a:r>
            <a:r>
              <a:rPr lang="en-US" dirty="0" err="1"/>
              <a:t>peningkatan</a:t>
            </a:r>
            <a:r>
              <a:rPr lang="en-US" dirty="0"/>
              <a:t> </a:t>
            </a:r>
            <a:r>
              <a:rPr lang="en-US" dirty="0" err="1"/>
              <a:t>produktivits</a:t>
            </a:r>
            <a:r>
              <a:rPr lang="en-US" dirty="0"/>
              <a:t> dan </a:t>
            </a:r>
            <a:r>
              <a:rPr lang="en-US" dirty="0" err="1"/>
              <a:t>indek</a:t>
            </a:r>
            <a:r>
              <a:rPr lang="en-US" dirty="0"/>
              <a:t> </a:t>
            </a:r>
            <a:r>
              <a:rPr lang="en-US" dirty="0" err="1"/>
              <a:t>penanaman</a:t>
            </a:r>
            <a:r>
              <a:rPr lang="en-US" dirty="0"/>
              <a:t> </a:t>
            </a:r>
            <a:r>
              <a:rPr lang="en-US" dirty="0" err="1"/>
              <a:t>ialah</a:t>
            </a:r>
            <a:r>
              <a:rPr lang="en-US" dirty="0"/>
              <a:t> </a:t>
            </a:r>
            <a:r>
              <a:rPr lang="en-US" dirty="0" err="1"/>
              <a:t>ketersediaan</a:t>
            </a:r>
            <a:r>
              <a:rPr lang="en-US" dirty="0"/>
              <a:t> air.  </a:t>
            </a:r>
            <a:r>
              <a:rPr lang="en-US" dirty="0" err="1"/>
              <a:t>Teknologi</a:t>
            </a:r>
            <a:r>
              <a:rPr lang="en-US" dirty="0"/>
              <a:t> </a:t>
            </a:r>
            <a:r>
              <a:rPr lang="en-US" dirty="0" err="1"/>
              <a:t>budidaya</a:t>
            </a:r>
            <a:r>
              <a:rPr lang="en-US" dirty="0"/>
              <a:t> di </a:t>
            </a:r>
            <a:r>
              <a:rPr lang="en-US" dirty="0" err="1"/>
              <a:t>Jawa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cukup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 dan relative </a:t>
            </a:r>
            <a:r>
              <a:rPr lang="en-US" dirty="0" err="1"/>
              <a:t>berat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peningkatannya</a:t>
            </a:r>
            <a:r>
              <a:rPr lang="en-US" dirty="0"/>
              <a:t>. 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aselerasi</a:t>
            </a:r>
            <a:r>
              <a:rPr lang="en-US" dirty="0"/>
              <a:t> </a:t>
            </a:r>
            <a:r>
              <a:rPr lang="en-US" dirty="0" err="1"/>
              <a:t>penemuan</a:t>
            </a:r>
            <a:r>
              <a:rPr lang="en-US" dirty="0"/>
              <a:t> HYV</a:t>
            </a:r>
          </a:p>
        </p:txBody>
      </p:sp>
    </p:spTree>
    <p:extLst>
      <p:ext uri="{BB962C8B-B14F-4D97-AF65-F5344CB8AC3E}">
        <p14:creationId xmlns:p14="http://schemas.microsoft.com/office/powerpoint/2010/main" val="2964268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2C19F-6083-2344-BB13-4D712FDE9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537812" cy="739280"/>
          </a:xfrm>
        </p:spPr>
        <p:txBody>
          <a:bodyPr/>
          <a:lstStyle/>
          <a:p>
            <a:r>
              <a:rPr lang="en-US" dirty="0" err="1"/>
              <a:t>Inovasi</a:t>
            </a:r>
            <a:r>
              <a:rPr lang="en-US" dirty="0"/>
              <a:t> </a:t>
            </a:r>
            <a:r>
              <a:rPr lang="en-US" dirty="0" err="1"/>
              <a:t>Regulasi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1693A-CB51-DF43-B621-B7C52C1DA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327" y="1104406"/>
            <a:ext cx="11138210" cy="5593277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id-ID" sz="2200" dirty="0"/>
              <a:t>Peraturan Perundangan untuk melaksanakan optimasi kawasan hutan dengan menggunakan Indeks jasa ekosistem (IJE) berdasarkan daya dukung daya tampung, keanekaragaman hayati, dan potensi karbon.  </a:t>
            </a:r>
            <a:r>
              <a:rPr lang="id-ID" sz="2200" b="1" dirty="0"/>
              <a:t>Kawasan yang telah dibebani izin yang masih </a:t>
            </a:r>
            <a:r>
              <a:rPr lang="id-ID" sz="2200" b="1" dirty="0" err="1"/>
              <a:t>berhutan</a:t>
            </a:r>
            <a:r>
              <a:rPr lang="id-ID" sz="2200" b="1" dirty="0"/>
              <a:t> alam dan berada dalam arahan lindung berdasarkan IJE dikonservasi</a:t>
            </a:r>
            <a:r>
              <a:rPr lang="id-ID" sz="2200" dirty="0"/>
              <a:t>. </a:t>
            </a:r>
          </a:p>
          <a:p>
            <a:pPr lvl="0">
              <a:lnSpc>
                <a:spcPct val="100000"/>
              </a:lnSpc>
            </a:pPr>
            <a:r>
              <a:rPr lang="id-ID" sz="2200" dirty="0"/>
              <a:t>Peraturan Perundangan </a:t>
            </a:r>
            <a:r>
              <a:rPr lang="id-ID" sz="2200" b="1" dirty="0"/>
              <a:t>pelarangan penebangan pada areal kerja HTI yang masih berhutan alam primer</a:t>
            </a:r>
            <a:r>
              <a:rPr lang="id-ID" sz="2200" dirty="0"/>
              <a:t> dan </a:t>
            </a:r>
            <a:r>
              <a:rPr lang="id-ID" sz="2200" b="1" dirty="0"/>
              <a:t>gambut, </a:t>
            </a:r>
            <a:r>
              <a:rPr lang="id-ID" sz="2200" dirty="0"/>
              <a:t>dan </a:t>
            </a:r>
            <a:r>
              <a:rPr lang="id-ID" sz="2200" b="1" dirty="0"/>
              <a:t>memberikan izin kepada pemilik HTI untuk melakukan pemanfaatan kayu dengan TPTI, HHBK dan jasa lingkungan pada Kawasan tersebut</a:t>
            </a:r>
            <a:r>
              <a:rPr lang="id-ID" sz="2200" dirty="0"/>
              <a:t>. </a:t>
            </a:r>
          </a:p>
          <a:p>
            <a:pPr lvl="0">
              <a:lnSpc>
                <a:spcPct val="100000"/>
              </a:lnSpc>
            </a:pPr>
            <a:r>
              <a:rPr lang="id-ID" sz="2200" dirty="0"/>
              <a:t>Peraturan Perundangan terkait </a:t>
            </a:r>
            <a:r>
              <a:rPr lang="id-ID" sz="2200" b="1" dirty="0"/>
              <a:t>pengeluaran izin pemanfaatan yang harus memperhatikan nilai IJE Kawasan dan PIPPIB</a:t>
            </a:r>
            <a:r>
              <a:rPr lang="id-ID" sz="2200" dirty="0"/>
              <a:t>.  Kawasan dengan </a:t>
            </a:r>
            <a:r>
              <a:rPr lang="id-ID" sz="2200" b="1" dirty="0"/>
              <a:t>nilai IJE tinggi (arahan lindung) dan masih berhutan alam tidak boleh digunakan untuk pemanfaatan hasil hutan kayu, akan tetapi hanya untuk pemanfaatan HHBK dan jasa lingkungan lainnya</a:t>
            </a:r>
            <a:r>
              <a:rPr lang="id-ID" sz="2200" dirty="0"/>
              <a:t>. </a:t>
            </a:r>
          </a:p>
          <a:p>
            <a:pPr lvl="0">
              <a:lnSpc>
                <a:spcPct val="100000"/>
              </a:lnSpc>
            </a:pPr>
            <a:r>
              <a:rPr lang="en-US" sz="2200" dirty="0" err="1"/>
              <a:t>Hutan</a:t>
            </a:r>
            <a:r>
              <a:rPr lang="en-US" sz="2200" dirty="0"/>
              <a:t> </a:t>
            </a:r>
            <a:r>
              <a:rPr lang="en-US" sz="2200" dirty="0" err="1"/>
              <a:t>alam</a:t>
            </a:r>
            <a:r>
              <a:rPr lang="en-US" sz="2200" dirty="0"/>
              <a:t> </a:t>
            </a:r>
            <a:r>
              <a:rPr lang="en-US" sz="2200" dirty="0" err="1"/>
              <a:t>dalam</a:t>
            </a:r>
            <a:r>
              <a:rPr lang="en-US" sz="2200" dirty="0"/>
              <a:t> Kawasan yang </a:t>
            </a:r>
            <a:r>
              <a:rPr lang="en-US" sz="2200" dirty="0" err="1"/>
              <a:t>sudah</a:t>
            </a:r>
            <a:r>
              <a:rPr lang="en-US" sz="2200" dirty="0"/>
              <a:t> </a:t>
            </a:r>
            <a:r>
              <a:rPr lang="en-US" sz="2200" dirty="0" err="1"/>
              <a:t>berizin</a:t>
            </a:r>
            <a:r>
              <a:rPr lang="en-US" sz="2200" dirty="0"/>
              <a:t> dan </a:t>
            </a:r>
            <a:r>
              <a:rPr lang="en-US" sz="2200" dirty="0" err="1"/>
              <a:t>tidak</a:t>
            </a:r>
            <a:r>
              <a:rPr lang="en-US" sz="2200" dirty="0"/>
              <a:t> </a:t>
            </a:r>
            <a:r>
              <a:rPr lang="en-US" sz="2200" dirty="0" err="1"/>
              <a:t>masuk</a:t>
            </a:r>
            <a:r>
              <a:rPr lang="en-US" sz="2200" dirty="0"/>
              <a:t> </a:t>
            </a:r>
            <a:r>
              <a:rPr lang="en-US" sz="2200" dirty="0" err="1"/>
              <a:t>ke</a:t>
            </a:r>
            <a:r>
              <a:rPr lang="en-US" sz="2200" dirty="0"/>
              <a:t> </a:t>
            </a:r>
            <a:r>
              <a:rPr lang="en-US" sz="2200" dirty="0" err="1"/>
              <a:t>dalam</a:t>
            </a:r>
            <a:r>
              <a:rPr lang="en-US" sz="2200" dirty="0"/>
              <a:t> </a:t>
            </a:r>
            <a:r>
              <a:rPr lang="en-US" sz="2200" dirty="0" err="1"/>
              <a:t>arahan</a:t>
            </a:r>
            <a:r>
              <a:rPr lang="en-US" sz="2200" dirty="0"/>
              <a:t> </a:t>
            </a:r>
            <a:r>
              <a:rPr lang="en-US" sz="2200" dirty="0" err="1"/>
              <a:t>lindung</a:t>
            </a:r>
            <a:r>
              <a:rPr lang="en-US" sz="2200" dirty="0"/>
              <a:t>, </a:t>
            </a:r>
            <a:r>
              <a:rPr lang="en-US" sz="2200" b="1" dirty="0" err="1"/>
              <a:t>bisa</a:t>
            </a:r>
            <a:r>
              <a:rPr lang="en-US" sz="2200" b="1" dirty="0"/>
              <a:t> </a:t>
            </a:r>
            <a:r>
              <a:rPr lang="en-US" sz="2200" b="1" dirty="0" err="1"/>
              <a:t>mendapatkan</a:t>
            </a:r>
            <a:r>
              <a:rPr lang="en-US" sz="2200" b="1" dirty="0"/>
              <a:t> RBP </a:t>
            </a:r>
            <a:r>
              <a:rPr lang="en-US" sz="2200" dirty="0" err="1"/>
              <a:t>dari</a:t>
            </a:r>
            <a:r>
              <a:rPr lang="en-US" sz="2200" dirty="0"/>
              <a:t> REDD, </a:t>
            </a:r>
            <a:r>
              <a:rPr lang="en-US" sz="2200" dirty="0" err="1"/>
              <a:t>setelah</a:t>
            </a:r>
            <a:r>
              <a:rPr lang="en-US" sz="2200" dirty="0"/>
              <a:t> </a:t>
            </a:r>
            <a:r>
              <a:rPr lang="en-US" sz="2200" dirty="0" err="1"/>
              <a:t>registrasi</a:t>
            </a:r>
            <a:r>
              <a:rPr lang="en-US" sz="2200" dirty="0"/>
              <a:t> dan </a:t>
            </a:r>
            <a:r>
              <a:rPr lang="en-US" sz="2200" dirty="0" err="1"/>
              <a:t>verifikasi</a:t>
            </a:r>
            <a:r>
              <a:rPr lang="en-US" sz="2200" dirty="0"/>
              <a:t> </a:t>
            </a:r>
            <a:r>
              <a:rPr lang="en-US" sz="2200" dirty="0" err="1"/>
              <a:t>dengan</a:t>
            </a:r>
            <a:r>
              <a:rPr lang="en-US" sz="2200" dirty="0"/>
              <a:t> </a:t>
            </a:r>
            <a:r>
              <a:rPr lang="en-US" sz="2200" dirty="0" err="1"/>
              <a:t>memperhatikan</a:t>
            </a:r>
            <a:r>
              <a:rPr lang="en-US" sz="2200" dirty="0"/>
              <a:t> </a:t>
            </a:r>
            <a:r>
              <a:rPr lang="en-US" sz="2200" dirty="0" err="1"/>
              <a:t>tingkat</a:t>
            </a:r>
            <a:r>
              <a:rPr lang="en-US" sz="2200" dirty="0"/>
              <a:t> </a:t>
            </a:r>
            <a:r>
              <a:rPr lang="en-US" sz="2200" dirty="0" err="1"/>
              <a:t>risiko</a:t>
            </a:r>
            <a:r>
              <a:rPr lang="en-US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5592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C940B-14B0-7644-99F0-6808C113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Strategi</a:t>
            </a:r>
            <a:r>
              <a:rPr lang="en-US" dirty="0"/>
              <a:t> </a:t>
            </a:r>
            <a:r>
              <a:rPr lang="en-US" dirty="0" err="1"/>
              <a:t>Implementasi</a:t>
            </a:r>
            <a:r>
              <a:rPr lang="en-US" dirty="0"/>
              <a:t> NDC: </a:t>
            </a:r>
            <a:r>
              <a:rPr lang="en-US" dirty="0" err="1"/>
              <a:t>Degradasi</a:t>
            </a:r>
            <a:r>
              <a:rPr lang="en-US" dirty="0"/>
              <a:t> </a:t>
            </a:r>
            <a:r>
              <a:rPr lang="en-US" dirty="0" err="1"/>
              <a:t>Hutan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DF3AB92-D3E4-974C-9DEB-C9173F91E86E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855052"/>
          <a:ext cx="10685541" cy="25688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7515">
                  <a:extLst>
                    <a:ext uri="{9D8B030D-6E8A-4147-A177-3AD203B41FA5}">
                      <a16:colId xmlns:a16="http://schemas.microsoft.com/office/drawing/2014/main" val="2558100602"/>
                    </a:ext>
                  </a:extLst>
                </a:gridCol>
                <a:gridCol w="1444053">
                  <a:extLst>
                    <a:ext uri="{9D8B030D-6E8A-4147-A177-3AD203B41FA5}">
                      <a16:colId xmlns:a16="http://schemas.microsoft.com/office/drawing/2014/main" val="2527663766"/>
                    </a:ext>
                  </a:extLst>
                </a:gridCol>
                <a:gridCol w="1444053">
                  <a:extLst>
                    <a:ext uri="{9D8B030D-6E8A-4147-A177-3AD203B41FA5}">
                      <a16:colId xmlns:a16="http://schemas.microsoft.com/office/drawing/2014/main" val="4059607137"/>
                    </a:ext>
                  </a:extLst>
                </a:gridCol>
                <a:gridCol w="1444053">
                  <a:extLst>
                    <a:ext uri="{9D8B030D-6E8A-4147-A177-3AD203B41FA5}">
                      <a16:colId xmlns:a16="http://schemas.microsoft.com/office/drawing/2014/main" val="3810516298"/>
                    </a:ext>
                  </a:extLst>
                </a:gridCol>
                <a:gridCol w="1444053">
                  <a:extLst>
                    <a:ext uri="{9D8B030D-6E8A-4147-A177-3AD203B41FA5}">
                      <a16:colId xmlns:a16="http://schemas.microsoft.com/office/drawing/2014/main" val="4059543900"/>
                    </a:ext>
                  </a:extLst>
                </a:gridCol>
                <a:gridCol w="1545907">
                  <a:extLst>
                    <a:ext uri="{9D8B030D-6E8A-4147-A177-3AD203B41FA5}">
                      <a16:colId xmlns:a16="http://schemas.microsoft.com/office/drawing/2014/main" val="1309860241"/>
                    </a:ext>
                  </a:extLst>
                </a:gridCol>
                <a:gridCol w="1545907">
                  <a:extLst>
                    <a:ext uri="{9D8B030D-6E8A-4147-A177-3AD203B41FA5}">
                      <a16:colId xmlns:a16="http://schemas.microsoft.com/office/drawing/2014/main" val="1706838615"/>
                    </a:ext>
                  </a:extLst>
                </a:gridCol>
              </a:tblGrid>
              <a:tr h="3619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</a:rPr>
                        <a:t>Kegiatan Aksi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</a:rPr>
                        <a:t>Skenario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 dirty="0" err="1">
                          <a:effectLst/>
                        </a:rPr>
                        <a:t>Rata-Rata</a:t>
                      </a:r>
                      <a:r>
                        <a:rPr lang="id-ID" sz="1400" dirty="0">
                          <a:effectLst/>
                        </a:rPr>
                        <a:t> Tahunan  </a:t>
                      </a:r>
                      <a:br>
                        <a:rPr lang="id-ID" sz="1400" dirty="0">
                          <a:effectLst/>
                        </a:rPr>
                      </a:br>
                      <a:r>
                        <a:rPr lang="id-ID" sz="1400" dirty="0">
                          <a:effectLst/>
                        </a:rPr>
                        <a:t>(2013-2030)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</a:rPr>
                        <a:t>Kumulatif</a:t>
                      </a:r>
                      <a:br>
                        <a:rPr lang="id-ID" sz="1400" dirty="0">
                          <a:effectLst/>
                        </a:rPr>
                      </a:br>
                      <a:r>
                        <a:rPr lang="id-ID" sz="1400" dirty="0">
                          <a:effectLst/>
                        </a:rPr>
                        <a:t> (2013-2019)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</a:rPr>
                        <a:t>Kumulatif</a:t>
                      </a:r>
                      <a:br>
                        <a:rPr lang="id-ID" sz="1400" dirty="0">
                          <a:effectLst/>
                        </a:rPr>
                      </a:br>
                      <a:r>
                        <a:rPr lang="id-ID" sz="1400" dirty="0">
                          <a:effectLst/>
                        </a:rPr>
                        <a:t> (2013-2024)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</a:rPr>
                        <a:t>Kumulatif</a:t>
                      </a:r>
                      <a:br>
                        <a:rPr lang="id-ID" sz="1400" dirty="0">
                          <a:effectLst/>
                        </a:rPr>
                      </a:br>
                      <a:r>
                        <a:rPr lang="id-ID" sz="1400" dirty="0">
                          <a:effectLst/>
                        </a:rPr>
                        <a:t> (2013-2029)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</a:rPr>
                        <a:t>Kumulatif</a:t>
                      </a:r>
                      <a:br>
                        <a:rPr lang="id-ID" sz="1400" dirty="0">
                          <a:effectLst/>
                        </a:rPr>
                      </a:br>
                      <a:r>
                        <a:rPr lang="id-ID" sz="1400" dirty="0">
                          <a:effectLst/>
                        </a:rPr>
                        <a:t> (2013-2030)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6798592"/>
                  </a:ext>
                </a:extLst>
              </a:tr>
              <a:tr h="36195">
                <a:tc rowSpan="4"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</a:rPr>
                        <a:t>Laju Degradasi Lahan Mineral (x1000 ha)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BAU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936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6.884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11.494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15.961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</a:rPr>
                        <a:t>16.854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4543617"/>
                  </a:ext>
                </a:extLst>
              </a:tr>
              <a:tr h="361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CM1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419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3.478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5.398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7.178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</a:rPr>
                        <a:t>7.535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0816608"/>
                  </a:ext>
                </a:extLst>
              </a:tr>
              <a:tr h="361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CM2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252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2.397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3.455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4.352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4.532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9196978"/>
                  </a:ext>
                </a:extLst>
              </a:tr>
              <a:tr h="361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Aktual</a:t>
                      </a:r>
                      <a:r>
                        <a:rPr lang="id-ID" sz="1400" baseline="30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369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 b="1" dirty="0">
                          <a:effectLst/>
                        </a:rPr>
                        <a:t>1.844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8890784"/>
                  </a:ext>
                </a:extLst>
              </a:tr>
              <a:tr h="36195">
                <a:tc rowSpan="4"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Laju Degradasi Lahan Gambut (x1000 ha)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BAU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73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</a:rPr>
                        <a:t>486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806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1.227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1.318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212449"/>
                  </a:ext>
                </a:extLst>
              </a:tr>
              <a:tr h="361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CM1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</a:rPr>
                        <a:t>63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92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110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114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8388239"/>
                  </a:ext>
                </a:extLst>
              </a:tr>
              <a:tr h="361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CM2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</a:rPr>
                        <a:t>50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65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70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71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677361"/>
                  </a:ext>
                </a:extLst>
              </a:tr>
              <a:tr h="361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Aktual</a:t>
                      </a:r>
                      <a:r>
                        <a:rPr lang="id-ID" sz="1400" baseline="30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16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 b="1" dirty="0">
                          <a:effectLst/>
                        </a:rPr>
                        <a:t>80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0033288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4FBFA6A-017D-704B-B2D5-6A48EF9A4BA0}"/>
              </a:ext>
            </a:extLst>
          </p:cNvPr>
          <p:cNvSpPr/>
          <p:nvPr/>
        </p:nvSpPr>
        <p:spPr>
          <a:xfrm>
            <a:off x="757015" y="4457271"/>
            <a:ext cx="106779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Target total degradasi dalam periode 2013 sampai 2030 tidak lebih </a:t>
            </a:r>
            <a:r>
              <a:rPr lang="id-ID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 </a:t>
            </a:r>
            <a:r>
              <a:rPr lang="id-ID" b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7,649 juta ha</a:t>
            </a:r>
            <a:r>
              <a:rPr lang="id-ID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yaitu 7,535 </a:t>
            </a:r>
            <a:r>
              <a:rPr lang="id-ID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juta ha di hutan lahan mineral </a:t>
            </a:r>
            <a:r>
              <a:rPr lang="id-ID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 0,114 </a:t>
            </a:r>
            <a:r>
              <a:rPr lang="id-ID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juta ha di hutan lahan gambut.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Sejak tahun 2013 </a:t>
            </a:r>
            <a:r>
              <a:rPr lang="id-ID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sampai 2017, </a:t>
            </a:r>
            <a:r>
              <a:rPr lang="id-ID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luas hutan primer yang mengalami degradasi sudah </a:t>
            </a:r>
            <a:r>
              <a:rPr lang="id-ID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mencapai </a:t>
            </a:r>
            <a:r>
              <a:rPr lang="id-ID" b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1,924 juta ha</a:t>
            </a:r>
            <a:r>
              <a:rPr lang="id-ID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yaitu 1,844 </a:t>
            </a:r>
            <a:r>
              <a:rPr lang="id-ID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juta ha di lahan mineral </a:t>
            </a:r>
            <a:r>
              <a:rPr lang="id-ID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 0,080 </a:t>
            </a:r>
            <a:r>
              <a:rPr lang="id-ID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juta ha di lahan gambut.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Jadi luas hutan primer yang boleh mengalami degradasi untuk mencapai target NDC CM1 dari 2018-2030 ialah </a:t>
            </a:r>
            <a:r>
              <a:rPr lang="id-ID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sebesar </a:t>
            </a:r>
            <a:r>
              <a:rPr lang="id-ID" b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5,725 juta ha, </a:t>
            </a:r>
            <a:r>
              <a:rPr lang="id-ID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sedangkan</a:t>
            </a:r>
            <a:r>
              <a:rPr lang="id-ID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 mencapai target </a:t>
            </a:r>
            <a:r>
              <a:rPr lang="id-ID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NDC CM2, </a:t>
            </a:r>
            <a:r>
              <a:rPr lang="id-ID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 luas hutan primer yang bisa mengalami degradasi tidak lebih </a:t>
            </a:r>
            <a:r>
              <a:rPr lang="id-ID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 </a:t>
            </a:r>
            <a:r>
              <a:rPr lang="id-ID" b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2,679 </a:t>
            </a:r>
            <a:r>
              <a:rPr lang="id-ID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juta ha</a:t>
            </a:r>
            <a:r>
              <a:rPr lang="id-ID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227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FD5D1-006E-7049-B922-F82BB1739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813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Degradasi</a:t>
            </a:r>
            <a:r>
              <a:rPr lang="en-US" sz="4000" dirty="0"/>
              <a:t> </a:t>
            </a:r>
            <a:r>
              <a:rPr lang="en-US" sz="4000" dirty="0" err="1"/>
              <a:t>Hutan</a:t>
            </a:r>
            <a:r>
              <a:rPr lang="en-US" sz="4000" dirty="0"/>
              <a:t>: </a:t>
            </a:r>
            <a:r>
              <a:rPr lang="en-US" sz="4000" dirty="0" err="1"/>
              <a:t>Hutan</a:t>
            </a:r>
            <a:r>
              <a:rPr lang="en-US" sz="4000" dirty="0"/>
              <a:t> Primer </a:t>
            </a:r>
            <a:r>
              <a:rPr lang="en-US" sz="4000" dirty="0">
                <a:sym typeface="Wingdings" pitchFamily="2" charset="2"/>
              </a:rPr>
              <a:t></a:t>
            </a:r>
            <a:r>
              <a:rPr lang="en-US" sz="4000" dirty="0"/>
              <a:t> </a:t>
            </a:r>
            <a:r>
              <a:rPr lang="en-US" sz="4000" dirty="0" err="1"/>
              <a:t>Hutan</a:t>
            </a:r>
            <a:r>
              <a:rPr lang="en-US" sz="4000" dirty="0"/>
              <a:t> </a:t>
            </a:r>
            <a:r>
              <a:rPr lang="en-US" sz="4000" dirty="0" err="1"/>
              <a:t>Skunder</a:t>
            </a:r>
            <a:endParaRPr lang="en-US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785F10-218C-454A-AF4B-8B692BFC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" y="1536699"/>
            <a:ext cx="3169920" cy="46079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513C0F-582F-4A42-999A-CF3C8C180A64}"/>
              </a:ext>
            </a:extLst>
          </p:cNvPr>
          <p:cNvSpPr txBox="1"/>
          <p:nvPr/>
        </p:nvSpPr>
        <p:spPr>
          <a:xfrm>
            <a:off x="3534848" y="1997007"/>
            <a:ext cx="1708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BAU=18.17 </a:t>
            </a:r>
            <a:r>
              <a:rPr lang="en-US" dirty="0" err="1"/>
              <a:t>Mha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EA2144-064A-6548-A7E6-0FB5CE71EE8C}"/>
              </a:ext>
            </a:extLst>
          </p:cNvPr>
          <p:cNvSpPr txBox="1"/>
          <p:nvPr/>
        </p:nvSpPr>
        <p:spPr>
          <a:xfrm>
            <a:off x="3586304" y="4152345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CM1=7.65 </a:t>
            </a:r>
            <a:r>
              <a:rPr lang="en-US" dirty="0" err="1"/>
              <a:t>Mha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47C59-EF59-7548-8579-8A642FC8AA59}"/>
              </a:ext>
            </a:extLst>
          </p:cNvPr>
          <p:cNvSpPr txBox="1"/>
          <p:nvPr/>
        </p:nvSpPr>
        <p:spPr>
          <a:xfrm>
            <a:off x="3586303" y="4795783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CM1=4.60 </a:t>
            </a:r>
            <a:r>
              <a:rPr lang="en-US" dirty="0" err="1"/>
              <a:t>Mha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5520C8-2BD0-0D4F-B0DB-1E8E3E56B326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>
            <a:off x="4388896" y="2366339"/>
            <a:ext cx="11894" cy="1786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A5BB30-AE87-F847-9F93-C0184FA9B62F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 flipH="1">
            <a:off x="4400789" y="4521677"/>
            <a:ext cx="1" cy="274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B59BFB-DC63-654C-A8CB-28C71F8BA5DB}"/>
              </a:ext>
            </a:extLst>
          </p:cNvPr>
          <p:cNvCxnSpPr/>
          <p:nvPr/>
        </p:nvCxnSpPr>
        <p:spPr>
          <a:xfrm>
            <a:off x="2796338" y="5584351"/>
            <a:ext cx="35816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4C65873-6612-4F42-B1C6-7A819652E94F}"/>
              </a:ext>
            </a:extLst>
          </p:cNvPr>
          <p:cNvSpPr txBox="1"/>
          <p:nvPr/>
        </p:nvSpPr>
        <p:spPr>
          <a:xfrm>
            <a:off x="5461142" y="5408955"/>
            <a:ext cx="29851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Actual=1.92 </a:t>
            </a:r>
            <a:r>
              <a:rPr lang="en-US" dirty="0" err="1"/>
              <a:t>Mha</a:t>
            </a:r>
            <a:r>
              <a:rPr lang="en-US" dirty="0"/>
              <a:t> (2013-2017)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E752276-5E06-BF4F-BC57-6855C9C04FCE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5215275" y="4980449"/>
            <a:ext cx="8458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25FC038-D691-DB44-B10B-1BECE3AF299F}"/>
              </a:ext>
            </a:extLst>
          </p:cNvPr>
          <p:cNvCxnSpPr>
            <a:cxnSpLocks/>
          </p:cNvCxnSpPr>
          <p:nvPr/>
        </p:nvCxnSpPr>
        <p:spPr>
          <a:xfrm flipV="1">
            <a:off x="6061113" y="4299653"/>
            <a:ext cx="0" cy="950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F055589-7BBF-424A-A24B-2AA42407631B}"/>
              </a:ext>
            </a:extLst>
          </p:cNvPr>
          <p:cNvCxnSpPr/>
          <p:nvPr/>
        </p:nvCxnSpPr>
        <p:spPr>
          <a:xfrm>
            <a:off x="5218476" y="4314893"/>
            <a:ext cx="8426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E8F3A36-6D9B-394F-8310-BB44DC746F38}"/>
              </a:ext>
            </a:extLst>
          </p:cNvPr>
          <p:cNvSpPr txBox="1"/>
          <p:nvPr/>
        </p:nvSpPr>
        <p:spPr>
          <a:xfrm>
            <a:off x="6117796" y="4183675"/>
            <a:ext cx="21044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Degradation Quota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5.73 </a:t>
            </a:r>
            <a:r>
              <a:rPr lang="en-US" dirty="0" err="1"/>
              <a:t>Mha</a:t>
            </a:r>
            <a:r>
              <a:rPr lang="en-US" dirty="0"/>
              <a:t> to CM1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2.68 </a:t>
            </a:r>
            <a:r>
              <a:rPr lang="en-US" dirty="0" err="1"/>
              <a:t>Mha</a:t>
            </a:r>
            <a:r>
              <a:rPr lang="en-US" dirty="0"/>
              <a:t> to CM2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C6B56A6-66FB-644B-915A-AD0BD3078D6E}"/>
              </a:ext>
            </a:extLst>
          </p:cNvPr>
          <p:cNvSpPr txBox="1"/>
          <p:nvPr/>
        </p:nvSpPr>
        <p:spPr>
          <a:xfrm>
            <a:off x="7420390" y="1797784"/>
            <a:ext cx="39869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Primary Forest in Concession areas 2017</a:t>
            </a:r>
          </a:p>
          <a:p>
            <a:r>
              <a:rPr lang="en-US" sz="2000" i="1" dirty="0"/>
              <a:t>-  Total: 6.2 </a:t>
            </a:r>
            <a:r>
              <a:rPr lang="en-US" sz="2000" i="1" dirty="0" err="1"/>
              <a:t>Mha</a:t>
            </a:r>
            <a:endParaRPr lang="en-US" sz="2000" i="1" dirty="0"/>
          </a:p>
          <a:p>
            <a:r>
              <a:rPr lang="en-US" sz="2000" i="1" dirty="0"/>
              <a:t>-  Protection: 1.2 </a:t>
            </a:r>
            <a:r>
              <a:rPr lang="en-US" sz="2000" i="1" dirty="0" err="1"/>
              <a:t>Mha</a:t>
            </a:r>
            <a:r>
              <a:rPr lang="en-US" sz="2000" i="1" dirty="0"/>
              <a:t>.</a:t>
            </a:r>
          </a:p>
          <a:p>
            <a:r>
              <a:rPr lang="en-US" sz="2000" i="1" dirty="0"/>
              <a:t>Potential to be logged is 5.0 </a:t>
            </a:r>
            <a:r>
              <a:rPr lang="en-US" sz="2000" i="1" dirty="0" err="1"/>
              <a:t>Mha</a:t>
            </a:r>
            <a:endParaRPr lang="en-US" sz="2000" i="1" dirty="0"/>
          </a:p>
        </p:txBody>
      </p: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E5FCBB4E-3485-914E-AC1F-DD88AB8DA9C6}"/>
              </a:ext>
            </a:extLst>
          </p:cNvPr>
          <p:cNvCxnSpPr>
            <a:stCxn id="35" idx="3"/>
            <a:endCxn id="38" idx="2"/>
          </p:cNvCxnSpPr>
          <p:nvPr/>
        </p:nvCxnSpPr>
        <p:spPr>
          <a:xfrm flipV="1">
            <a:off x="8222218" y="3429000"/>
            <a:ext cx="1191638" cy="121634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998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0006B-C2AA-4144-AA39-3E0F0B4ED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74" y="286640"/>
            <a:ext cx="10552711" cy="1001773"/>
          </a:xfrm>
        </p:spPr>
        <p:txBody>
          <a:bodyPr>
            <a:normAutofit fontScale="90000"/>
          </a:bodyPr>
          <a:lstStyle/>
          <a:p>
            <a:r>
              <a:rPr lang="id-ID" sz="3500" b="1" dirty="0"/>
              <a:t>Luas hutan primer tahun 2017 di HPH Menurut Tingkat Risiko emisi</a:t>
            </a:r>
            <a:endParaRPr lang="en-US" sz="35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CAD1345-4155-5B42-B440-23D2DC1EC3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912657"/>
              </p:ext>
            </p:extLst>
          </p:nvPr>
        </p:nvGraphicFramePr>
        <p:xfrm>
          <a:off x="710375" y="1552575"/>
          <a:ext cx="10848101" cy="41186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8467">
                  <a:extLst>
                    <a:ext uri="{9D8B030D-6E8A-4147-A177-3AD203B41FA5}">
                      <a16:colId xmlns:a16="http://schemas.microsoft.com/office/drawing/2014/main" val="4219852823"/>
                    </a:ext>
                  </a:extLst>
                </a:gridCol>
                <a:gridCol w="1747472">
                  <a:extLst>
                    <a:ext uri="{9D8B030D-6E8A-4147-A177-3AD203B41FA5}">
                      <a16:colId xmlns:a16="http://schemas.microsoft.com/office/drawing/2014/main" val="332246800"/>
                    </a:ext>
                  </a:extLst>
                </a:gridCol>
                <a:gridCol w="1916581">
                  <a:extLst>
                    <a:ext uri="{9D8B030D-6E8A-4147-A177-3AD203B41FA5}">
                      <a16:colId xmlns:a16="http://schemas.microsoft.com/office/drawing/2014/main" val="221454745"/>
                    </a:ext>
                  </a:extLst>
                </a:gridCol>
                <a:gridCol w="1803841">
                  <a:extLst>
                    <a:ext uri="{9D8B030D-6E8A-4147-A177-3AD203B41FA5}">
                      <a16:colId xmlns:a16="http://schemas.microsoft.com/office/drawing/2014/main" val="1272226238"/>
                    </a:ext>
                  </a:extLst>
                </a:gridCol>
                <a:gridCol w="1803841">
                  <a:extLst>
                    <a:ext uri="{9D8B030D-6E8A-4147-A177-3AD203B41FA5}">
                      <a16:colId xmlns:a16="http://schemas.microsoft.com/office/drawing/2014/main" val="2968409514"/>
                    </a:ext>
                  </a:extLst>
                </a:gridCol>
                <a:gridCol w="1947899">
                  <a:extLst>
                    <a:ext uri="{9D8B030D-6E8A-4147-A177-3AD203B41FA5}">
                      <a16:colId xmlns:a16="http://schemas.microsoft.com/office/drawing/2014/main" val="3593890173"/>
                    </a:ext>
                  </a:extLst>
                </a:gridCol>
              </a:tblGrid>
              <a:tr h="29431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Tingkat </a:t>
                      </a:r>
                      <a:r>
                        <a:rPr lang="en-US" sz="2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risiko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Luas HPH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Berhutan</a:t>
                      </a:r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Hutan</a:t>
                      </a:r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Primer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Arahan</a:t>
                      </a:r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Lindung</a:t>
                      </a:r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Arahan</a:t>
                      </a:r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Produksi</a:t>
                      </a:r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4361718"/>
                  </a:ext>
                </a:extLst>
              </a:tr>
              <a:tr h="294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82,877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15,283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10,452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4,323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6,129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4950668"/>
                  </a:ext>
                </a:extLst>
              </a:tr>
              <a:tr h="294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119,738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31,188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-  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0142268"/>
                  </a:ext>
                </a:extLst>
              </a:tr>
              <a:tr h="294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371,965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117,554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19,106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19,081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    24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6018433"/>
                  </a:ext>
                </a:extLst>
              </a:tr>
              <a:tr h="294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592,143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410,088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45,495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38,536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6,959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5062141"/>
                  </a:ext>
                </a:extLst>
              </a:tr>
              <a:tr h="294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120,968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55,235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1,056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126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930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5767490"/>
                  </a:ext>
                </a:extLst>
              </a:tr>
              <a:tr h="294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3,246,664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2,328,082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452,517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92,819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359,698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1714075"/>
                  </a:ext>
                </a:extLst>
              </a:tr>
              <a:tr h="294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4,106,173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3,553,001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772,439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241,507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530,932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15972"/>
                  </a:ext>
                </a:extLst>
              </a:tr>
              <a:tr h="294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10,899,220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10,375,182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4,857,730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789,070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50,976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11034295"/>
                  </a:ext>
                </a:extLst>
              </a:tr>
              <a:tr h="294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19,539,748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16,885,612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6,158,795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1,185,463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4,017,684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6867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4582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2C19F-6083-2344-BB13-4D712FDE9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6"/>
            <a:ext cx="8537812" cy="739280"/>
          </a:xfrm>
        </p:spPr>
        <p:txBody>
          <a:bodyPr/>
          <a:lstStyle/>
          <a:p>
            <a:r>
              <a:rPr lang="en-US" b="1" dirty="0" err="1"/>
              <a:t>Inovasi</a:t>
            </a:r>
            <a:r>
              <a:rPr lang="en-US" b="1" dirty="0"/>
              <a:t> </a:t>
            </a:r>
            <a:r>
              <a:rPr lang="en-US" b="1" dirty="0" err="1"/>
              <a:t>Regulasi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1693A-CB51-DF43-B621-B7C52C1DA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327" y="1104406"/>
            <a:ext cx="11138210" cy="5593277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id-ID" dirty="0"/>
              <a:t>Peraturan Perundangan </a:t>
            </a:r>
            <a:r>
              <a:rPr lang="id-ID" b="1" dirty="0"/>
              <a:t>pelarangan penebangan pada areal kerja HPH dan HTI yang masih berhutan alam primer</a:t>
            </a:r>
            <a:r>
              <a:rPr lang="id-ID" dirty="0"/>
              <a:t> dan </a:t>
            </a:r>
            <a:r>
              <a:rPr lang="id-ID" b="1" dirty="0"/>
              <a:t>gambut, </a:t>
            </a:r>
            <a:r>
              <a:rPr lang="id-ID" dirty="0"/>
              <a:t>dan </a:t>
            </a:r>
            <a:r>
              <a:rPr lang="id-ID" b="1" dirty="0"/>
              <a:t>memberikan izin kepada pemilik HPH untuk melakukan pemanfaatan HHBK dan jasa lingkungan pada Kawasan tersebut</a:t>
            </a:r>
            <a:r>
              <a:rPr lang="id-ID" dirty="0"/>
              <a:t>.  </a:t>
            </a:r>
          </a:p>
          <a:p>
            <a:pPr>
              <a:lnSpc>
                <a:spcPct val="100000"/>
              </a:lnSpc>
            </a:pPr>
            <a:r>
              <a:rPr lang="id-ID" dirty="0"/>
              <a:t>Peraturan Perundangan terkait </a:t>
            </a:r>
            <a:r>
              <a:rPr lang="id-ID" b="1" dirty="0"/>
              <a:t>pengeluaran izin pemanfaatan yang harus memperhatikan nilai IJE Kawasan dan PIPPIB</a:t>
            </a:r>
            <a:r>
              <a:rPr lang="id-ID" dirty="0"/>
              <a:t>.  Kawasan dengan </a:t>
            </a:r>
            <a:r>
              <a:rPr lang="id-ID" b="1" dirty="0"/>
              <a:t>nilai IJE tinggi (arahan lindung) dan masih berhutan alam tidak boleh digunakan untuk pemanfaatan hasil hutan kayu, akan tetapi hanya untuk pemanfaatan HHBK dan jasa lingkungan lainnya</a:t>
            </a:r>
            <a:r>
              <a:rPr lang="id-ID" dirty="0"/>
              <a:t>.  </a:t>
            </a:r>
          </a:p>
          <a:p>
            <a:pPr>
              <a:lnSpc>
                <a:spcPct val="100000"/>
              </a:lnSpc>
            </a:pPr>
            <a:r>
              <a:rPr lang="en-US" dirty="0" err="1"/>
              <a:t>Hutan</a:t>
            </a:r>
            <a:r>
              <a:rPr lang="en-US" dirty="0"/>
              <a:t> </a:t>
            </a:r>
            <a:r>
              <a:rPr lang="en-US" dirty="0" err="1"/>
              <a:t>alam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Kawasan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berizin</a:t>
            </a:r>
            <a:r>
              <a:rPr lang="en-US" dirty="0"/>
              <a:t> dan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arahan</a:t>
            </a:r>
            <a:r>
              <a:rPr lang="en-US" dirty="0"/>
              <a:t> </a:t>
            </a:r>
            <a:r>
              <a:rPr lang="en-US" dirty="0" err="1"/>
              <a:t>lindung</a:t>
            </a:r>
            <a:r>
              <a:rPr lang="en-US" dirty="0"/>
              <a:t>, </a:t>
            </a:r>
            <a:r>
              <a:rPr lang="en-US" b="1" dirty="0" err="1"/>
              <a:t>bisa</a:t>
            </a:r>
            <a:r>
              <a:rPr lang="en-US" b="1" dirty="0"/>
              <a:t> </a:t>
            </a:r>
            <a:r>
              <a:rPr lang="en-US" b="1" dirty="0" err="1"/>
              <a:t>mendapatkan</a:t>
            </a:r>
            <a:r>
              <a:rPr lang="en-US" b="1" dirty="0"/>
              <a:t> RBP </a:t>
            </a:r>
            <a:r>
              <a:rPr lang="en-US" dirty="0" err="1"/>
              <a:t>dari</a:t>
            </a:r>
            <a:r>
              <a:rPr lang="en-US" dirty="0"/>
              <a:t> REDD, </a:t>
            </a:r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registrasi</a:t>
            </a:r>
            <a:r>
              <a:rPr lang="en-US" dirty="0"/>
              <a:t> dan </a:t>
            </a:r>
            <a:r>
              <a:rPr lang="en-US" dirty="0" err="1"/>
              <a:t>verifikasi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memperhatikan</a:t>
            </a:r>
            <a:r>
              <a:rPr lang="en-US" dirty="0"/>
              <a:t> </a:t>
            </a:r>
            <a:r>
              <a:rPr lang="en-US" dirty="0" err="1"/>
              <a:t>tingkat</a:t>
            </a:r>
            <a:r>
              <a:rPr lang="en-US" dirty="0"/>
              <a:t> </a:t>
            </a:r>
            <a:r>
              <a:rPr lang="en-US" dirty="0" err="1"/>
              <a:t>risiko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1347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65E95-67AE-CD4E-B399-5F7EF03AF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83" y="165100"/>
            <a:ext cx="10720954" cy="1325563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Strategi</a:t>
            </a:r>
            <a:r>
              <a:rPr lang="en-US" sz="4000" b="1" dirty="0"/>
              <a:t> </a:t>
            </a:r>
            <a:r>
              <a:rPr lang="en-US" sz="4000" b="1" dirty="0" err="1"/>
              <a:t>Implementasi</a:t>
            </a:r>
            <a:r>
              <a:rPr lang="en-US" sz="4000" b="1" dirty="0"/>
              <a:t> NDC: </a:t>
            </a:r>
            <a:r>
              <a:rPr lang="id-ID" sz="4000" b="1" dirty="0"/>
              <a:t>Pengelolaan Hutan Lestari</a:t>
            </a:r>
            <a:endParaRPr lang="en-US" sz="4000" b="1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7C6279-4FB0-E144-B1D6-A61C105716AD}"/>
              </a:ext>
            </a:extLst>
          </p:cNvPr>
          <p:cNvGraphicFramePr>
            <a:graphicFrameLocks noGrp="1"/>
          </p:cNvGraphicFramePr>
          <p:nvPr/>
        </p:nvGraphicFramePr>
        <p:xfrm>
          <a:off x="880403" y="1490662"/>
          <a:ext cx="4776366" cy="25856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4840">
                  <a:extLst>
                    <a:ext uri="{9D8B030D-6E8A-4147-A177-3AD203B41FA5}">
                      <a16:colId xmlns:a16="http://schemas.microsoft.com/office/drawing/2014/main" val="1432707458"/>
                    </a:ext>
                  </a:extLst>
                </a:gridCol>
                <a:gridCol w="1465763">
                  <a:extLst>
                    <a:ext uri="{9D8B030D-6E8A-4147-A177-3AD203B41FA5}">
                      <a16:colId xmlns:a16="http://schemas.microsoft.com/office/drawing/2014/main" val="1771060410"/>
                    </a:ext>
                  </a:extLst>
                </a:gridCol>
                <a:gridCol w="1465763">
                  <a:extLst>
                    <a:ext uri="{9D8B030D-6E8A-4147-A177-3AD203B41FA5}">
                      <a16:colId xmlns:a16="http://schemas.microsoft.com/office/drawing/2014/main" val="1826996555"/>
                    </a:ext>
                  </a:extLst>
                </a:gridCol>
              </a:tblGrid>
              <a:tr h="3619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200" dirty="0" err="1">
                          <a:effectLst/>
                        </a:rPr>
                        <a:t>Actions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200" dirty="0" err="1">
                          <a:effectLst/>
                        </a:rPr>
                        <a:t>Scenarios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200" dirty="0" err="1">
                          <a:effectLst/>
                        </a:rPr>
                        <a:t>Cumulative</a:t>
                      </a:r>
                      <a:br>
                        <a:rPr lang="id-ID" sz="2200" dirty="0">
                          <a:effectLst/>
                        </a:rPr>
                      </a:br>
                      <a:r>
                        <a:rPr lang="id-ID" sz="2200" dirty="0">
                          <a:effectLst/>
                        </a:rPr>
                        <a:t> (2013-2030)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6682443"/>
                  </a:ext>
                </a:extLst>
              </a:tr>
              <a:tr h="36195">
                <a:tc rowSpan="4"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Rate</a:t>
                      </a:r>
                    </a:p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(x1000 ha)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2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BAU</a:t>
                      </a:r>
                      <a:endParaRPr lang="en-US" sz="220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2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18.259</a:t>
                      </a:r>
                      <a:endParaRPr lang="en-US" sz="220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051553"/>
                  </a:ext>
                </a:extLst>
              </a:tr>
              <a:tr h="361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CM1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31.099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8342166"/>
                  </a:ext>
                </a:extLst>
              </a:tr>
              <a:tr h="361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CM2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31.099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355459"/>
                  </a:ext>
                </a:extLst>
              </a:tr>
              <a:tr h="361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Aktual</a:t>
                      </a:r>
                      <a:r>
                        <a:rPr lang="id-ID" sz="2200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790725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B045BB2-2193-6249-8605-E3123AD6362A}"/>
              </a:ext>
            </a:extLst>
          </p:cNvPr>
          <p:cNvSpPr/>
          <p:nvPr/>
        </p:nvSpPr>
        <p:spPr>
          <a:xfrm>
            <a:off x="5823046" y="998279"/>
            <a:ext cx="610987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2000" dirty="0" err="1">
                <a:solidFill>
                  <a:schemeClr val="tx2">
                    <a:lumMod val="50000"/>
                  </a:schemeClr>
                </a:solidFill>
              </a:rPr>
              <a:t>Implementaasi</a:t>
            </a:r>
            <a:r>
              <a:rPr lang="id-ID" sz="2000" dirty="0">
                <a:solidFill>
                  <a:schemeClr val="tx2">
                    <a:lumMod val="50000"/>
                  </a:schemeClr>
                </a:solidFill>
              </a:rPr>
              <a:t> RIL </a:t>
            </a:r>
            <a:r>
              <a:rPr lang="id-ID" sz="2000" b="1" dirty="0">
                <a:solidFill>
                  <a:schemeClr val="tx2">
                    <a:lumMod val="50000"/>
                  </a:schemeClr>
                </a:solidFill>
              </a:rPr>
              <a:t>(Reduce </a:t>
            </a:r>
            <a:r>
              <a:rPr lang="id-ID" sz="2000" b="1" dirty="0" err="1">
                <a:solidFill>
                  <a:schemeClr val="tx2">
                    <a:lumMod val="50000"/>
                  </a:schemeClr>
                </a:solidFill>
              </a:rPr>
              <a:t>Impact</a:t>
            </a:r>
            <a:r>
              <a:rPr lang="id-ID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d-ID" sz="2000" b="1" dirty="0" err="1">
                <a:solidFill>
                  <a:schemeClr val="tx2">
                    <a:lumMod val="50000"/>
                  </a:schemeClr>
                </a:solidFill>
              </a:rPr>
              <a:t>Logging</a:t>
            </a:r>
            <a:r>
              <a:rPr lang="id-ID" sz="2000" b="1" dirty="0">
                <a:solidFill>
                  <a:schemeClr val="tx2">
                    <a:lumMod val="50000"/>
                  </a:schemeClr>
                </a:solidFill>
              </a:rPr>
              <a:t>, RIL)</a:t>
            </a:r>
            <a:r>
              <a:rPr lang="id-ID" sz="2000" dirty="0">
                <a:solidFill>
                  <a:schemeClr val="tx2">
                    <a:lumMod val="50000"/>
                  </a:schemeClr>
                </a:solidFill>
              </a:rPr>
              <a:t> dan ENR </a:t>
            </a:r>
            <a:r>
              <a:rPr lang="id-ID" sz="2000" b="1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id-ID" sz="2000" b="1" i="1" dirty="0">
                <a:solidFill>
                  <a:schemeClr val="tx2">
                    <a:lumMod val="50000"/>
                  </a:schemeClr>
                </a:solidFill>
              </a:rPr>
              <a:t>Enhanced Natural </a:t>
            </a:r>
            <a:r>
              <a:rPr lang="id-ID" sz="2000" b="1" i="1" dirty="0" err="1">
                <a:solidFill>
                  <a:schemeClr val="tx2">
                    <a:lumMod val="50000"/>
                  </a:schemeClr>
                </a:solidFill>
              </a:rPr>
              <a:t>Regeneration</a:t>
            </a:r>
            <a:r>
              <a:rPr lang="id-ID" sz="2000" b="1" i="1" dirty="0">
                <a:solidFill>
                  <a:schemeClr val="tx2">
                    <a:lumMod val="50000"/>
                  </a:schemeClr>
                </a:solidFill>
              </a:rPr>
              <a:t>-pengayaan)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/>
              <a:t>Permen</a:t>
            </a:r>
            <a:r>
              <a:rPr lang="en-GB" sz="2000" b="1" dirty="0"/>
              <a:t> LHK No. 30/2016</a:t>
            </a:r>
            <a:r>
              <a:rPr lang="en-GB" sz="2000" dirty="0"/>
              <a:t> </a:t>
            </a:r>
            <a:r>
              <a:rPr lang="en-GB" sz="2000" dirty="0" err="1"/>
              <a:t>terkait</a:t>
            </a:r>
            <a:r>
              <a:rPr lang="en-GB" sz="2000" dirty="0"/>
              <a:t> </a:t>
            </a:r>
            <a:r>
              <a:rPr lang="en-GB" sz="2000" dirty="0" err="1"/>
              <a:t>dengan</a:t>
            </a:r>
            <a:r>
              <a:rPr lang="en-GB" sz="2000" dirty="0"/>
              <a:t> </a:t>
            </a:r>
            <a:r>
              <a:rPr lang="en-GB" sz="2000" dirty="0" err="1"/>
              <a:t>kinerja</a:t>
            </a:r>
            <a:r>
              <a:rPr lang="en-GB" sz="2000" dirty="0"/>
              <a:t> </a:t>
            </a:r>
            <a:r>
              <a:rPr lang="en-GB" sz="2000" dirty="0" err="1"/>
              <a:t>pengelolaan</a:t>
            </a:r>
            <a:r>
              <a:rPr lang="en-GB" sz="2000" dirty="0"/>
              <a:t> </a:t>
            </a:r>
            <a:r>
              <a:rPr lang="en-GB" sz="2000" dirty="0" err="1"/>
              <a:t>hutan</a:t>
            </a:r>
            <a:r>
              <a:rPr lang="en-GB" sz="2000" dirty="0"/>
              <a:t> </a:t>
            </a:r>
            <a:r>
              <a:rPr lang="en-GB" sz="2000" dirty="0" err="1"/>
              <a:t>lestari</a:t>
            </a:r>
            <a:r>
              <a:rPr lang="en-GB" sz="2000" dirty="0"/>
              <a:t> </a:t>
            </a:r>
            <a:r>
              <a:rPr lang="en-GB" sz="2000" dirty="0">
                <a:sym typeface="Wingdings" pitchFamily="2" charset="2"/>
              </a:rPr>
              <a:t></a:t>
            </a:r>
            <a:endParaRPr lang="en-GB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Indikator</a:t>
            </a:r>
            <a:r>
              <a:rPr lang="en-US" sz="2000" dirty="0"/>
              <a:t> 2.4 PHPL </a:t>
            </a:r>
            <a:r>
              <a:rPr lang="en-US" sz="2000" dirty="0" err="1"/>
              <a:t>dalam</a:t>
            </a:r>
            <a:r>
              <a:rPr lang="en-US" sz="2000" dirty="0"/>
              <a:t> proses </a:t>
            </a:r>
            <a:r>
              <a:rPr lang="en-US" sz="2000" dirty="0" err="1"/>
              <a:t>penilaian</a:t>
            </a:r>
            <a:r>
              <a:rPr lang="en-US" sz="2000" dirty="0"/>
              <a:t> </a:t>
            </a:r>
            <a:r>
              <a:rPr lang="en-US" sz="2000" dirty="0" err="1"/>
              <a:t>sertifikasi</a:t>
            </a:r>
            <a:r>
              <a:rPr lang="en-US" sz="2000" dirty="0"/>
              <a:t> PHPL </a:t>
            </a:r>
            <a:r>
              <a:rPr lang="en-US" sz="2000" dirty="0" err="1"/>
              <a:t>dijadikan</a:t>
            </a:r>
            <a:r>
              <a:rPr lang="en-US" sz="2000" dirty="0"/>
              <a:t> </a:t>
            </a:r>
            <a:r>
              <a:rPr lang="en-US" sz="2000" dirty="0" err="1"/>
              <a:t>indikator</a:t>
            </a:r>
            <a:r>
              <a:rPr lang="en-US" sz="2000" dirty="0"/>
              <a:t> </a:t>
            </a:r>
            <a:r>
              <a:rPr lang="en-US" sz="2000" dirty="0" err="1"/>
              <a:t>penting</a:t>
            </a:r>
            <a:r>
              <a:rPr lang="en-US" sz="2000" dirty="0"/>
              <a:t> yang </a:t>
            </a:r>
            <a:r>
              <a:rPr lang="en-US" sz="2000" dirty="0" err="1"/>
              <a:t>wajib</a:t>
            </a:r>
            <a:r>
              <a:rPr lang="en-US" sz="2000" dirty="0"/>
              <a:t> </a:t>
            </a:r>
            <a:r>
              <a:rPr lang="en-US" sz="2000" dirty="0" err="1"/>
              <a:t>dipenuhi</a:t>
            </a:r>
            <a:r>
              <a:rPr lang="en-US" sz="2000" dirty="0"/>
              <a:t> oleh </a:t>
            </a:r>
            <a:r>
              <a:rPr lang="en-US" sz="2000" dirty="0" err="1"/>
              <a:t>setiap</a:t>
            </a:r>
            <a:r>
              <a:rPr lang="en-US" sz="2000" dirty="0"/>
              <a:t> </a:t>
            </a:r>
            <a:r>
              <a:rPr lang="en-US" sz="2000" dirty="0" err="1"/>
              <a:t>konsesi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Kewajiban</a:t>
            </a:r>
            <a:r>
              <a:rPr lang="en-US" dirty="0"/>
              <a:t> </a:t>
            </a:r>
            <a:r>
              <a:rPr lang="en-US" dirty="0" err="1"/>
              <a:t>penerapan</a:t>
            </a:r>
            <a:r>
              <a:rPr lang="en-US" dirty="0"/>
              <a:t> RIL-C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Kewajiban</a:t>
            </a:r>
            <a:r>
              <a:rPr lang="en-US" dirty="0"/>
              <a:t> </a:t>
            </a:r>
            <a:r>
              <a:rPr lang="en-US" dirty="0" err="1"/>
              <a:t>pelaksanaan</a:t>
            </a:r>
            <a:r>
              <a:rPr lang="en-US" dirty="0"/>
              <a:t> </a:t>
            </a:r>
            <a:r>
              <a:rPr lang="en-US" dirty="0" err="1"/>
              <a:t>kegiatan</a:t>
            </a:r>
            <a:r>
              <a:rPr lang="en-US" dirty="0"/>
              <a:t> ENR pada </a:t>
            </a:r>
            <a:r>
              <a:rPr lang="en-US" dirty="0" err="1"/>
              <a:t>wilayah</a:t>
            </a:r>
            <a:r>
              <a:rPr lang="en-US" dirty="0"/>
              <a:t> </a:t>
            </a:r>
            <a:r>
              <a:rPr lang="en-US" dirty="0" err="1"/>
              <a:t>bekas</a:t>
            </a:r>
            <a:r>
              <a:rPr lang="en-US" dirty="0"/>
              <a:t> </a:t>
            </a:r>
            <a:r>
              <a:rPr lang="en-US" dirty="0" err="1"/>
              <a:t>tebangan</a:t>
            </a:r>
            <a:r>
              <a:rPr lang="en-US" dirty="0"/>
              <a:t> di areal </a:t>
            </a:r>
            <a:r>
              <a:rPr lang="en-US" dirty="0" err="1"/>
              <a:t>konsesi</a:t>
            </a:r>
            <a:r>
              <a:rPr lang="en-US" dirty="0"/>
              <a:t> yang </a:t>
            </a:r>
            <a:r>
              <a:rPr lang="en-US" dirty="0" err="1"/>
              <a:t>tingkat</a:t>
            </a:r>
            <a:r>
              <a:rPr lang="en-US" dirty="0"/>
              <a:t> </a:t>
            </a:r>
            <a:r>
              <a:rPr lang="en-US" dirty="0" err="1"/>
              <a:t>kerusakan</a:t>
            </a:r>
            <a:r>
              <a:rPr lang="en-US" dirty="0"/>
              <a:t> </a:t>
            </a:r>
            <a:r>
              <a:rPr lang="en-US" dirty="0" err="1"/>
              <a:t>tegakan</a:t>
            </a:r>
            <a:r>
              <a:rPr lang="en-US" dirty="0"/>
              <a:t> dan </a:t>
            </a:r>
            <a:r>
              <a:rPr lang="en-US" dirty="0" err="1"/>
              <a:t>keterbukaan</a:t>
            </a:r>
            <a:r>
              <a:rPr lang="en-US" dirty="0"/>
              <a:t> </a:t>
            </a:r>
            <a:r>
              <a:rPr lang="en-US" dirty="0" err="1"/>
              <a:t>wilayah</a:t>
            </a:r>
            <a:r>
              <a:rPr lang="en-US" dirty="0"/>
              <a:t> </a:t>
            </a:r>
            <a:r>
              <a:rPr lang="en-US" dirty="0" err="1"/>
              <a:t>cukup</a:t>
            </a:r>
            <a:r>
              <a:rPr lang="en-US" dirty="0"/>
              <a:t> </a:t>
            </a:r>
            <a:r>
              <a:rPr lang="en-US" dirty="0" err="1"/>
              <a:t>tinggi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i="1" dirty="0">
              <a:solidFill>
                <a:srgbClr val="000000"/>
              </a:solidFill>
              <a:latin typeface="Calibri Light" panose="020F0302020204030204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62D7B84F-6585-A74A-BF2E-185885C594B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63637" y="4547763"/>
          <a:ext cx="10515600" cy="194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100422002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1741066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66210350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76323985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3412455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868205871"/>
                    </a:ext>
                  </a:extLst>
                </a:gridCol>
              </a:tblGrid>
              <a:tr h="51444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Crown Cover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Conservation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Non-FMU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FMU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APL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6505265"/>
                  </a:ext>
                </a:extLst>
              </a:tr>
              <a:tr h="1619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&lt;30%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17,589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30,216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184,316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149,045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381,166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7486987"/>
                  </a:ext>
                </a:extLst>
              </a:tr>
              <a:tr h="368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30%-70%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422,715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383,269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2,285,067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1,822,375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4,913,425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9748741"/>
                  </a:ext>
                </a:extLst>
              </a:tr>
              <a:tr h="4079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&gt;70%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16,130,479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5,806,979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56,193,743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4,931,265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83,062,465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5670398"/>
                  </a:ext>
                </a:extLst>
              </a:tr>
              <a:tr h="3376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16,570,783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6,220,464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58,663,126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6,902,684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88,357,057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6772992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F3BF93A-D427-1D44-BA87-95CD1CFA01E9}"/>
              </a:ext>
            </a:extLst>
          </p:cNvPr>
          <p:cNvSpPr txBox="1"/>
          <p:nvPr/>
        </p:nvSpPr>
        <p:spPr>
          <a:xfrm>
            <a:off x="2505331" y="4103759"/>
            <a:ext cx="2032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MoEF</a:t>
            </a:r>
            <a:r>
              <a:rPr lang="en-US" dirty="0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4293438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C9CEC-E5C4-C84E-AAA5-64C18E446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119"/>
            <a:ext cx="10896600" cy="548482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Luas </a:t>
            </a:r>
            <a:r>
              <a:rPr lang="en-US" sz="2800" dirty="0" err="1"/>
              <a:t>hutan</a:t>
            </a:r>
            <a:r>
              <a:rPr lang="en-US" sz="2800" dirty="0"/>
              <a:t> </a:t>
            </a:r>
            <a:r>
              <a:rPr lang="en-US" sz="2800" dirty="0" err="1"/>
              <a:t>alam</a:t>
            </a:r>
            <a:r>
              <a:rPr lang="en-US" sz="2800" dirty="0"/>
              <a:t> primer dan </a:t>
            </a:r>
            <a:r>
              <a:rPr lang="en-US" sz="2800" dirty="0" err="1"/>
              <a:t>sekunder</a:t>
            </a:r>
            <a:r>
              <a:rPr lang="en-US" sz="2800" dirty="0"/>
              <a:t> </a:t>
            </a:r>
            <a:r>
              <a:rPr lang="en-US" sz="2800" dirty="0" err="1"/>
              <a:t>tahun</a:t>
            </a:r>
            <a:r>
              <a:rPr lang="en-US" sz="2800" dirty="0"/>
              <a:t> 2017 di </a:t>
            </a:r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wilayah</a:t>
            </a:r>
            <a:r>
              <a:rPr lang="en-US" sz="2800" dirty="0"/>
              <a:t> HPH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A6CCF32-D2AD-6B48-9F9D-188470562D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082547"/>
              </p:ext>
            </p:extLst>
          </p:nvPr>
        </p:nvGraphicFramePr>
        <p:xfrm>
          <a:off x="406400" y="876300"/>
          <a:ext cx="10947400" cy="57190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2595">
                  <a:extLst>
                    <a:ext uri="{9D8B030D-6E8A-4147-A177-3AD203B41FA5}">
                      <a16:colId xmlns:a16="http://schemas.microsoft.com/office/drawing/2014/main" val="779264535"/>
                    </a:ext>
                  </a:extLst>
                </a:gridCol>
                <a:gridCol w="853570">
                  <a:extLst>
                    <a:ext uri="{9D8B030D-6E8A-4147-A177-3AD203B41FA5}">
                      <a16:colId xmlns:a16="http://schemas.microsoft.com/office/drawing/2014/main" val="1431204255"/>
                    </a:ext>
                  </a:extLst>
                </a:gridCol>
                <a:gridCol w="1286316">
                  <a:extLst>
                    <a:ext uri="{9D8B030D-6E8A-4147-A177-3AD203B41FA5}">
                      <a16:colId xmlns:a16="http://schemas.microsoft.com/office/drawing/2014/main" val="3435166510"/>
                    </a:ext>
                  </a:extLst>
                </a:gridCol>
                <a:gridCol w="1286316">
                  <a:extLst>
                    <a:ext uri="{9D8B030D-6E8A-4147-A177-3AD203B41FA5}">
                      <a16:colId xmlns:a16="http://schemas.microsoft.com/office/drawing/2014/main" val="3120286481"/>
                    </a:ext>
                  </a:extLst>
                </a:gridCol>
                <a:gridCol w="1403146">
                  <a:extLst>
                    <a:ext uri="{9D8B030D-6E8A-4147-A177-3AD203B41FA5}">
                      <a16:colId xmlns:a16="http://schemas.microsoft.com/office/drawing/2014/main" val="3677740107"/>
                    </a:ext>
                  </a:extLst>
                </a:gridCol>
                <a:gridCol w="1403146">
                  <a:extLst>
                    <a:ext uri="{9D8B030D-6E8A-4147-A177-3AD203B41FA5}">
                      <a16:colId xmlns:a16="http://schemas.microsoft.com/office/drawing/2014/main" val="463451512"/>
                    </a:ext>
                  </a:extLst>
                </a:gridCol>
                <a:gridCol w="1181410">
                  <a:extLst>
                    <a:ext uri="{9D8B030D-6E8A-4147-A177-3AD203B41FA5}">
                      <a16:colId xmlns:a16="http://schemas.microsoft.com/office/drawing/2014/main" val="3646261170"/>
                    </a:ext>
                  </a:extLst>
                </a:gridCol>
                <a:gridCol w="1500901">
                  <a:extLst>
                    <a:ext uri="{9D8B030D-6E8A-4147-A177-3AD203B41FA5}">
                      <a16:colId xmlns:a16="http://schemas.microsoft.com/office/drawing/2014/main" val="2896120278"/>
                    </a:ext>
                  </a:extLst>
                </a:gridCol>
              </a:tblGrid>
              <a:tr h="24400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Provinsi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Jumlah HPH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Skunder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Primer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2929495"/>
                  </a:ext>
                </a:extLst>
              </a:tr>
              <a:tr h="2566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&lt;30%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30%-50%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50%-70%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&gt;70%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248383"/>
                  </a:ext>
                </a:extLst>
              </a:tr>
              <a:tr h="2440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Aceh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45.747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57.984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103.763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5008146"/>
                  </a:ext>
                </a:extLst>
              </a:tr>
              <a:tr h="2440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Bengkulu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25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133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1.054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18.744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8.070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28.026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0350748"/>
                  </a:ext>
                </a:extLst>
              </a:tr>
              <a:tr h="2440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Gorontalo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077234"/>
                  </a:ext>
                </a:extLst>
              </a:tr>
              <a:tr h="2440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Jambi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1.088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25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73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5.426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17.901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24.513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4655586"/>
                  </a:ext>
                </a:extLst>
              </a:tr>
              <a:tr h="2440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Kalimantan Barat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141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507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5.822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669.114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216.998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892.581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3924709"/>
                  </a:ext>
                </a:extLst>
              </a:tr>
              <a:tr h="2440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Kalimantan Selatan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33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914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12.077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110.834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654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124.512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1983678"/>
                  </a:ext>
                </a:extLst>
              </a:tr>
              <a:tr h="2440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Kalimantan Tengah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35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162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1.339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37.776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2.787.839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246.767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3.073.882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4748044"/>
                  </a:ext>
                </a:extLst>
              </a:tr>
              <a:tr h="2440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Kalimantan Timur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52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404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6.018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25.849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1.951.526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592.116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2.575.912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0353554"/>
                  </a:ext>
                </a:extLst>
              </a:tr>
              <a:tr h="2440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Kalimantan Utara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28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197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321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1.282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865.083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1.076.891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1.943.774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809449"/>
                  </a:ext>
                </a:extLst>
              </a:tr>
              <a:tr h="2440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Maluku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309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203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3.897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679.549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62.638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746.596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3415319"/>
                  </a:ext>
                </a:extLst>
              </a:tr>
              <a:tr h="2440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Maluku Utara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102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189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2.017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431.912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81.007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515.227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9061635"/>
                  </a:ext>
                </a:extLst>
              </a:tr>
              <a:tr h="2440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NTB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0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0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15.338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7.581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22.919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7079162"/>
                  </a:ext>
                </a:extLst>
              </a:tr>
              <a:tr h="2440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Papua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22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117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640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11.416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739.232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1.928.453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2.679.859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1569895"/>
                  </a:ext>
                </a:extLst>
              </a:tr>
              <a:tr h="2440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Papua Barat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24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82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2.364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30.604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1.537.884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1.632.105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3.203.038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2892847"/>
                  </a:ext>
                </a:extLst>
              </a:tr>
              <a:tr h="2440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Riau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1.444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557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2.207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113.095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4.019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121.321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893131"/>
                  </a:ext>
                </a:extLst>
              </a:tr>
              <a:tr h="2440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Sulawesi Barat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-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19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6.233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24.788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31.040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529327"/>
                  </a:ext>
                </a:extLst>
              </a:tr>
              <a:tr h="2440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Sulawesi Tengah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19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87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17.201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215.521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153.286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386.114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3160558"/>
                  </a:ext>
                </a:extLst>
              </a:tr>
              <a:tr h="2440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Sulawesi Utara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-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-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-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15.514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10.875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26.390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1924618"/>
                  </a:ext>
                </a:extLst>
              </a:tr>
              <a:tr h="2440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Sumatera Barat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-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669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169.792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5.066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175.528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364592"/>
                  </a:ext>
                </a:extLst>
              </a:tr>
              <a:tr h="2440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Sumatera Utara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399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1.952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1.720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174.952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31.592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210.614 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8820435"/>
                  </a:ext>
                </a:extLst>
              </a:tr>
              <a:tr h="2440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Grand Total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235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4.524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15.249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153.712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10.553.333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6.158.795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16.885.612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2585582"/>
                  </a:ext>
                </a:extLst>
              </a:tr>
            </a:tbl>
          </a:graphicData>
        </a:graphic>
      </p:graphicFrame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8CA1699-90AC-C748-8D7D-A870543A97FE}"/>
              </a:ext>
            </a:extLst>
          </p:cNvPr>
          <p:cNvSpPr/>
          <p:nvPr/>
        </p:nvSpPr>
        <p:spPr>
          <a:xfrm>
            <a:off x="7277100" y="1092200"/>
            <a:ext cx="1435100" cy="54522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457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C023C-0471-5F49-B1F9-22BCD79B4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" y="243206"/>
            <a:ext cx="10515600" cy="1020762"/>
          </a:xfrm>
        </p:spPr>
        <p:txBody>
          <a:bodyPr/>
          <a:lstStyle/>
          <a:p>
            <a:r>
              <a:rPr lang="en-US" dirty="0"/>
              <a:t>Target NDC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96E4A7-3276-F945-A883-C90257254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456" y="1357745"/>
            <a:ext cx="7152645" cy="4770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B9170B-2FD8-AD4D-AB7B-ADB2B21FA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8" y="1227787"/>
            <a:ext cx="4656667" cy="503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0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626EF-A533-E14B-B340-33568A43C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4375"/>
          </a:xfrm>
        </p:spPr>
        <p:txBody>
          <a:bodyPr/>
          <a:lstStyle/>
          <a:p>
            <a:r>
              <a:rPr lang="en-US" b="1" dirty="0" err="1"/>
              <a:t>Inovasi</a:t>
            </a:r>
            <a:r>
              <a:rPr lang="en-US" b="1" dirty="0"/>
              <a:t> </a:t>
            </a:r>
            <a:r>
              <a:rPr lang="en-US" b="1" dirty="0" err="1"/>
              <a:t>Regulasi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13921-3049-0E49-9CB2-BF7E57071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3800"/>
            <a:ext cx="10515600" cy="4983163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Regulasi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menetapkan</a:t>
            </a:r>
            <a:r>
              <a:rPr lang="en-US" dirty="0"/>
              <a:t> </a:t>
            </a:r>
            <a:r>
              <a:rPr lang="en-US" dirty="0" err="1"/>
              <a:t>indikator</a:t>
            </a:r>
            <a:r>
              <a:rPr lang="en-US" dirty="0"/>
              <a:t> 2.4 PHPL </a:t>
            </a:r>
            <a:r>
              <a:rPr lang="en-US" dirty="0" err="1"/>
              <a:t>dalam</a:t>
            </a:r>
            <a:r>
              <a:rPr lang="en-US" dirty="0"/>
              <a:t> proses </a:t>
            </a:r>
            <a:r>
              <a:rPr lang="en-US" dirty="0" err="1"/>
              <a:t>penilaian</a:t>
            </a:r>
            <a:r>
              <a:rPr lang="en-US" dirty="0"/>
              <a:t> </a:t>
            </a:r>
            <a:r>
              <a:rPr lang="en-US" dirty="0" err="1"/>
              <a:t>sertifikasi</a:t>
            </a:r>
            <a:r>
              <a:rPr lang="en-US" dirty="0"/>
              <a:t> PHPL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indikator</a:t>
            </a:r>
            <a:r>
              <a:rPr lang="en-US" dirty="0"/>
              <a:t> </a:t>
            </a:r>
            <a:r>
              <a:rPr lang="en-US" dirty="0" err="1"/>
              <a:t>penting</a:t>
            </a:r>
            <a:r>
              <a:rPr lang="en-US" dirty="0"/>
              <a:t> yang </a:t>
            </a:r>
            <a:r>
              <a:rPr lang="en-US" dirty="0" err="1"/>
              <a:t>wajib</a:t>
            </a:r>
            <a:r>
              <a:rPr lang="en-US" dirty="0"/>
              <a:t> </a:t>
            </a:r>
            <a:r>
              <a:rPr lang="en-US" dirty="0" err="1"/>
              <a:t>dipenuhi</a:t>
            </a:r>
            <a:r>
              <a:rPr lang="en-US" dirty="0"/>
              <a:t> oleh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konsesi</a:t>
            </a:r>
            <a:r>
              <a:rPr lang="en-US" dirty="0"/>
              <a:t>. 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ketentuan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konsesi</a:t>
            </a:r>
            <a:r>
              <a:rPr lang="en-US" dirty="0"/>
              <a:t> yang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mendapatkan</a:t>
            </a:r>
            <a:r>
              <a:rPr lang="en-US" dirty="0"/>
              <a:t> </a:t>
            </a:r>
            <a:r>
              <a:rPr lang="en-US" dirty="0" err="1"/>
              <a:t>sertifikasi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kriteria</a:t>
            </a:r>
            <a:r>
              <a:rPr lang="en-US" dirty="0"/>
              <a:t>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memenuhi</a:t>
            </a:r>
            <a:r>
              <a:rPr lang="en-US" dirty="0"/>
              <a:t> </a:t>
            </a:r>
            <a:r>
              <a:rPr lang="en-US" dirty="0" err="1"/>
              <a:t>indikator</a:t>
            </a:r>
            <a:r>
              <a:rPr lang="en-US" dirty="0"/>
              <a:t> </a:t>
            </a:r>
            <a:r>
              <a:rPr lang="en-US" dirty="0" err="1"/>
              <a:t>tersebut</a:t>
            </a:r>
            <a:endParaRPr lang="en-US" dirty="0"/>
          </a:p>
          <a:p>
            <a:pPr lvl="1"/>
            <a:r>
              <a:rPr lang="en-US" dirty="0" err="1"/>
              <a:t>Kewajiban</a:t>
            </a:r>
            <a:r>
              <a:rPr lang="en-US" dirty="0"/>
              <a:t> </a:t>
            </a:r>
            <a:r>
              <a:rPr lang="en-US" dirty="0" err="1"/>
              <a:t>penerapan</a:t>
            </a:r>
            <a:r>
              <a:rPr lang="en-US" dirty="0"/>
              <a:t> RIL-C</a:t>
            </a:r>
          </a:p>
          <a:p>
            <a:pPr lvl="1"/>
            <a:r>
              <a:rPr lang="en-US" dirty="0" err="1"/>
              <a:t>Kewajiban</a:t>
            </a:r>
            <a:r>
              <a:rPr lang="en-US" dirty="0"/>
              <a:t> </a:t>
            </a:r>
            <a:r>
              <a:rPr lang="en-US" dirty="0" err="1"/>
              <a:t>pelaksanaan</a:t>
            </a:r>
            <a:r>
              <a:rPr lang="en-US" dirty="0"/>
              <a:t> </a:t>
            </a:r>
            <a:r>
              <a:rPr lang="en-US" dirty="0" err="1"/>
              <a:t>kegiatan</a:t>
            </a:r>
            <a:r>
              <a:rPr lang="en-US" dirty="0"/>
              <a:t> ENR pada </a:t>
            </a:r>
            <a:r>
              <a:rPr lang="en-US" dirty="0" err="1"/>
              <a:t>wilayah</a:t>
            </a:r>
            <a:r>
              <a:rPr lang="en-US" dirty="0"/>
              <a:t> </a:t>
            </a:r>
            <a:r>
              <a:rPr lang="en-US" dirty="0" err="1"/>
              <a:t>bekas</a:t>
            </a:r>
            <a:r>
              <a:rPr lang="en-US" dirty="0"/>
              <a:t> </a:t>
            </a:r>
            <a:r>
              <a:rPr lang="en-US" dirty="0" err="1"/>
              <a:t>tebangan</a:t>
            </a:r>
            <a:r>
              <a:rPr lang="en-US" dirty="0"/>
              <a:t> di areal </a:t>
            </a:r>
            <a:r>
              <a:rPr lang="en-US" dirty="0" err="1"/>
              <a:t>konsesi</a:t>
            </a:r>
            <a:r>
              <a:rPr lang="en-US" dirty="0"/>
              <a:t> yang </a:t>
            </a:r>
            <a:r>
              <a:rPr lang="en-US" dirty="0" err="1"/>
              <a:t>tingkat</a:t>
            </a:r>
            <a:r>
              <a:rPr lang="en-US" dirty="0"/>
              <a:t> </a:t>
            </a:r>
            <a:r>
              <a:rPr lang="en-US" dirty="0" err="1"/>
              <a:t>kerusakan</a:t>
            </a:r>
            <a:r>
              <a:rPr lang="en-US" dirty="0"/>
              <a:t> </a:t>
            </a:r>
            <a:r>
              <a:rPr lang="en-US" dirty="0" err="1"/>
              <a:t>tegakan</a:t>
            </a:r>
            <a:r>
              <a:rPr lang="en-US" dirty="0"/>
              <a:t> dan </a:t>
            </a:r>
            <a:r>
              <a:rPr lang="en-US" dirty="0" err="1"/>
              <a:t>keterbukaan</a:t>
            </a:r>
            <a:r>
              <a:rPr lang="en-US" dirty="0"/>
              <a:t> </a:t>
            </a:r>
            <a:r>
              <a:rPr lang="en-US" dirty="0" err="1"/>
              <a:t>wilayah</a:t>
            </a:r>
            <a:r>
              <a:rPr lang="en-US" dirty="0"/>
              <a:t> </a:t>
            </a:r>
            <a:r>
              <a:rPr lang="en-US" dirty="0" err="1"/>
              <a:t>cukup</a:t>
            </a:r>
            <a:r>
              <a:rPr lang="en-US" dirty="0"/>
              <a:t> </a:t>
            </a:r>
            <a:r>
              <a:rPr lang="en-US" dirty="0" err="1"/>
              <a:t>tinggi</a:t>
            </a:r>
            <a:endParaRPr lang="en-US" dirty="0"/>
          </a:p>
          <a:p>
            <a:r>
              <a:rPr lang="en-US" dirty="0" err="1"/>
              <a:t>Peran</a:t>
            </a:r>
            <a:r>
              <a:rPr lang="en-US" dirty="0"/>
              <a:t> </a:t>
            </a:r>
            <a:r>
              <a:rPr lang="en-US" dirty="0" err="1"/>
              <a:t>swasta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restorasi</a:t>
            </a:r>
            <a:r>
              <a:rPr lang="en-US" dirty="0"/>
              <a:t> </a:t>
            </a:r>
            <a:r>
              <a:rPr lang="en-US" dirty="0" err="1"/>
              <a:t>hutan</a:t>
            </a:r>
            <a:r>
              <a:rPr lang="en-US" dirty="0"/>
              <a:t> </a:t>
            </a:r>
            <a:r>
              <a:rPr lang="en-US" dirty="0" err="1"/>
              <a:t>produksi</a:t>
            </a:r>
            <a:r>
              <a:rPr lang="en-US" dirty="0"/>
              <a:t> pada areal yang </a:t>
            </a:r>
            <a:r>
              <a:rPr lang="en-US" dirty="0" err="1"/>
              <a:t>tingkat</a:t>
            </a:r>
            <a:r>
              <a:rPr lang="en-US" dirty="0"/>
              <a:t> </a:t>
            </a:r>
            <a:r>
              <a:rPr lang="en-US" dirty="0" err="1"/>
              <a:t>tutupan</a:t>
            </a:r>
            <a:r>
              <a:rPr lang="en-US" dirty="0"/>
              <a:t> </a:t>
            </a:r>
            <a:r>
              <a:rPr lang="en-US" dirty="0" err="1"/>
              <a:t>tajuknya</a:t>
            </a:r>
            <a:r>
              <a:rPr lang="en-US" dirty="0"/>
              <a:t>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70%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IUPPHK-RE.  </a:t>
            </a:r>
            <a:r>
              <a:rPr lang="en-US" dirty="0" err="1"/>
              <a:t>Pengaturan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pemberian</a:t>
            </a:r>
            <a:r>
              <a:rPr lang="en-US" dirty="0"/>
              <a:t> IUPPHK-RE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memperhatikan</a:t>
            </a:r>
            <a:r>
              <a:rPr lang="en-US" dirty="0"/>
              <a:t> </a:t>
            </a:r>
            <a:r>
              <a:rPr lang="en-US" dirty="0" err="1"/>
              <a:t>kriteria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termasuk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insentif</a:t>
            </a:r>
            <a:r>
              <a:rPr lang="en-US" dirty="0"/>
              <a:t> yang </a:t>
            </a:r>
            <a:r>
              <a:rPr lang="en-US" dirty="0" err="1"/>
              <a:t>arealnya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areal </a:t>
            </a:r>
            <a:r>
              <a:rPr lang="en-US" dirty="0" err="1"/>
              <a:t>penilaian</a:t>
            </a:r>
            <a:r>
              <a:rPr lang="en-US" dirty="0"/>
              <a:t> </a:t>
            </a:r>
            <a:r>
              <a:rPr lang="en-US" dirty="0" err="1"/>
              <a:t>kinerja</a:t>
            </a:r>
            <a:r>
              <a:rPr lang="en-US" dirty="0"/>
              <a:t> REDD. 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671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424" y="50674"/>
            <a:ext cx="10552189" cy="59701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Assumsi</a:t>
            </a:r>
            <a:r>
              <a:rPr lang="en-US" dirty="0"/>
              <a:t>: </a:t>
            </a:r>
            <a:r>
              <a:rPr lang="en-US" dirty="0" err="1"/>
              <a:t>Pemenuhan</a:t>
            </a:r>
            <a:r>
              <a:rPr lang="en-US" dirty="0"/>
              <a:t> </a:t>
            </a:r>
            <a:r>
              <a:rPr lang="en-US" dirty="0" err="1"/>
              <a:t>Kebutuhan</a:t>
            </a:r>
            <a:r>
              <a:rPr lang="en-US" dirty="0"/>
              <a:t> </a:t>
            </a:r>
            <a:r>
              <a:rPr lang="en-US" dirty="0" err="1"/>
              <a:t>Kayu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5987" y="3303138"/>
            <a:ext cx="79340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Rate of sustainable wood extraction between 20 - 35 m</a:t>
            </a:r>
            <a:r>
              <a:rPr lang="en-US" baseline="30000" dirty="0"/>
              <a:t>3</a:t>
            </a:r>
            <a:r>
              <a:rPr lang="en-US" dirty="0"/>
              <a:t>ha.   Current rate of extraction is assumed 50 m</a:t>
            </a:r>
            <a:r>
              <a:rPr lang="en-US" baseline="30000" dirty="0"/>
              <a:t>3</a:t>
            </a:r>
            <a:r>
              <a:rPr lang="en-US" dirty="0"/>
              <a:t>/ha in 2010 and decreased to 30m</a:t>
            </a:r>
            <a:r>
              <a:rPr lang="en-US" baseline="30000" dirty="0"/>
              <a:t>3</a:t>
            </a:r>
            <a:r>
              <a:rPr lang="en-US" dirty="0"/>
              <a:t> by 2030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Wood production target followed RKTN target (</a:t>
            </a:r>
            <a:r>
              <a:rPr lang="en-US" dirty="0" err="1"/>
              <a:t>Dephut</a:t>
            </a:r>
            <a:r>
              <a:rPr lang="en-US" dirty="0"/>
              <a:t>, 2011), and under BAU follow APHI scenario which slightly higher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Plantable</a:t>
            </a:r>
            <a:r>
              <a:rPr lang="en-US" dirty="0"/>
              <a:t> area for HTI is assumed to be 63% of the total area (APHI, 2007)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All IPK used for meet wood production target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Some of wood from estate plantation is used also for meeting wood demand (rubber and palm oil).  In CM2 is assumed reach 50% of big estate plantation will used the the wood 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DC924F2-CD65-2449-B0F6-899AA978BDC7}"/>
              </a:ext>
            </a:extLst>
          </p:cNvPr>
          <p:cNvGraphicFramePr>
            <a:graphicFrameLocks noGrp="1"/>
          </p:cNvGraphicFramePr>
          <p:nvPr/>
        </p:nvGraphicFramePr>
        <p:xfrm>
          <a:off x="408425" y="698642"/>
          <a:ext cx="7638295" cy="25644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15471">
                  <a:extLst>
                    <a:ext uri="{9D8B030D-6E8A-4147-A177-3AD203B41FA5}">
                      <a16:colId xmlns:a16="http://schemas.microsoft.com/office/drawing/2014/main" val="4251817921"/>
                    </a:ext>
                  </a:extLst>
                </a:gridCol>
                <a:gridCol w="794249">
                  <a:extLst>
                    <a:ext uri="{9D8B030D-6E8A-4147-A177-3AD203B41FA5}">
                      <a16:colId xmlns:a16="http://schemas.microsoft.com/office/drawing/2014/main" val="2805369257"/>
                    </a:ext>
                  </a:extLst>
                </a:gridCol>
                <a:gridCol w="794249">
                  <a:extLst>
                    <a:ext uri="{9D8B030D-6E8A-4147-A177-3AD203B41FA5}">
                      <a16:colId xmlns:a16="http://schemas.microsoft.com/office/drawing/2014/main" val="412579507"/>
                    </a:ext>
                  </a:extLst>
                </a:gridCol>
                <a:gridCol w="714241">
                  <a:extLst>
                    <a:ext uri="{9D8B030D-6E8A-4147-A177-3AD203B41FA5}">
                      <a16:colId xmlns:a16="http://schemas.microsoft.com/office/drawing/2014/main" val="154569040"/>
                    </a:ext>
                  </a:extLst>
                </a:gridCol>
                <a:gridCol w="820085">
                  <a:extLst>
                    <a:ext uri="{9D8B030D-6E8A-4147-A177-3AD203B41FA5}">
                      <a16:colId xmlns:a16="http://schemas.microsoft.com/office/drawing/2014/main" val="349632064"/>
                    </a:ext>
                  </a:extLst>
                </a:gridCol>
              </a:tblGrid>
              <a:tr h="33322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600" dirty="0">
                          <a:effectLst/>
                        </a:rPr>
                        <a:t>Komoditas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600">
                          <a:effectLst/>
                        </a:rPr>
                        <a:t>2010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600">
                          <a:effectLst/>
                        </a:rPr>
                        <a:t>BAU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600">
                          <a:effectLst/>
                        </a:rPr>
                        <a:t>CM1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600">
                          <a:effectLst/>
                        </a:rPr>
                        <a:t>CM2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7872610"/>
                  </a:ext>
                </a:extLst>
              </a:tr>
              <a:tr h="33322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600">
                          <a:effectLst/>
                        </a:rPr>
                        <a:t>Volume kayu yang diambil dari 1 Ha hutan alam (m</a:t>
                      </a:r>
                      <a:r>
                        <a:rPr lang="en-ID" sz="1600" baseline="30000">
                          <a:effectLst/>
                        </a:rPr>
                        <a:t>3</a:t>
                      </a:r>
                      <a:r>
                        <a:rPr lang="en-ID" sz="1600">
                          <a:effectLst/>
                        </a:rPr>
                        <a:t>/ha)</a:t>
                      </a:r>
                      <a:r>
                        <a:rPr lang="en-ID" sz="1600" baseline="300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600">
                          <a:effectLst/>
                        </a:rPr>
                        <a:t>50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600">
                          <a:effectLst/>
                        </a:rPr>
                        <a:t>38.72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600">
                          <a:effectLst/>
                        </a:rPr>
                        <a:t>30.00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600">
                          <a:effectLst/>
                        </a:rPr>
                        <a:t>30.00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5351897"/>
                  </a:ext>
                </a:extLst>
              </a:tr>
              <a:tr h="33322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600">
                          <a:effectLst/>
                        </a:rPr>
                        <a:t>Target produksi kayu dari hutan alam (million m3)</a:t>
                      </a:r>
                      <a:r>
                        <a:rPr lang="en-ID" sz="1600" baseline="30000">
                          <a:effectLst/>
                        </a:rPr>
                        <a:t>2</a:t>
                      </a:r>
                      <a:r>
                        <a:rPr lang="en-ID" sz="1600">
                          <a:effectLst/>
                        </a:rPr>
                        <a:t> 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600">
                          <a:effectLst/>
                        </a:rPr>
                        <a:t>13.4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600">
                          <a:effectLst/>
                        </a:rPr>
                        <a:t>16.72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600">
                          <a:effectLst/>
                        </a:rPr>
                        <a:t>14.0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600">
                          <a:effectLst/>
                        </a:rPr>
                        <a:t>14.0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3411518"/>
                  </a:ext>
                </a:extLst>
              </a:tr>
              <a:tr h="33322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600" dirty="0">
                          <a:effectLst/>
                        </a:rPr>
                        <a:t>Tingkat </a:t>
                      </a:r>
                      <a:r>
                        <a:rPr lang="en-ID" sz="1600" dirty="0" err="1">
                          <a:effectLst/>
                        </a:rPr>
                        <a:t>penanaman</a:t>
                      </a:r>
                      <a:r>
                        <a:rPr lang="en-ID" sz="1600" dirty="0">
                          <a:effectLst/>
                        </a:rPr>
                        <a:t> </a:t>
                      </a:r>
                      <a:r>
                        <a:rPr lang="en-ID" sz="1600" dirty="0" err="1">
                          <a:effectLst/>
                        </a:rPr>
                        <a:t>hutan</a:t>
                      </a:r>
                      <a:r>
                        <a:rPr lang="en-ID" sz="1600" dirty="0">
                          <a:effectLst/>
                        </a:rPr>
                        <a:t> </a:t>
                      </a:r>
                      <a:r>
                        <a:rPr lang="en-ID" sz="1600" dirty="0" err="1">
                          <a:effectLst/>
                        </a:rPr>
                        <a:t>tanaman</a:t>
                      </a:r>
                      <a:r>
                        <a:rPr lang="en-ID" sz="1600" dirty="0">
                          <a:effectLst/>
                        </a:rPr>
                        <a:t> (000 ha/</a:t>
                      </a:r>
                      <a:r>
                        <a:rPr lang="en-ID" sz="1600" dirty="0" err="1">
                          <a:effectLst/>
                        </a:rPr>
                        <a:t>yr</a:t>
                      </a:r>
                      <a:r>
                        <a:rPr lang="en-ID" sz="1600" dirty="0">
                          <a:effectLst/>
                        </a:rPr>
                        <a:t>)</a:t>
                      </a:r>
                      <a:r>
                        <a:rPr lang="en-ID" sz="1600" baseline="30000" dirty="0">
                          <a:effectLst/>
                        </a:rPr>
                        <a:t>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600">
                          <a:effectLst/>
                        </a:rPr>
                        <a:t>150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600">
                          <a:effectLst/>
                        </a:rPr>
                        <a:t>150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600">
                          <a:effectLst/>
                        </a:rPr>
                        <a:t>320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600">
                          <a:effectLst/>
                        </a:rPr>
                        <a:t>320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8164567"/>
                  </a:ext>
                </a:extLst>
              </a:tr>
              <a:tr h="33322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600">
                          <a:effectLst/>
                        </a:rPr>
                        <a:t>Persentase kayu dari area terdeforestasi</a:t>
                      </a:r>
                      <a:r>
                        <a:rPr lang="en-ID" sz="1600" baseline="30000">
                          <a:effectLst/>
                        </a:rPr>
                        <a:t>4</a:t>
                      </a:r>
                      <a:r>
                        <a:rPr lang="en-ID" sz="1600">
                          <a:effectLst/>
                        </a:rPr>
                        <a:t>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600">
                          <a:effectLst/>
                        </a:rPr>
                        <a:t>10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600">
                          <a:effectLst/>
                        </a:rPr>
                        <a:t>51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600">
                          <a:effectLst/>
                        </a:rPr>
                        <a:t>71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600">
                          <a:effectLst/>
                        </a:rPr>
                        <a:t>71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1652204"/>
                  </a:ext>
                </a:extLst>
              </a:tr>
              <a:tr h="68720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600">
                          <a:effectLst/>
                        </a:rPr>
                        <a:t>Persentase kayu dari sawit dan tanaman pangan industri lain yang diambil kayunya</a:t>
                      </a:r>
                      <a:r>
                        <a:rPr lang="en-ID" sz="1600" baseline="30000">
                          <a:effectLst/>
                        </a:rPr>
                        <a:t>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600">
                          <a:effectLst/>
                        </a:rPr>
                        <a:t>50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600">
                          <a:effectLst/>
                        </a:rPr>
                        <a:t>50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600">
                          <a:effectLst/>
                        </a:rPr>
                        <a:t>50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600" dirty="0">
                          <a:effectLst/>
                        </a:rPr>
                        <a:t>50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463624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DA16EC6-EAD0-B44C-B3E4-2E8ED3B42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897" y="527459"/>
            <a:ext cx="3778795" cy="3602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91057D-5E07-8E40-9DF1-2078AA4C1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2477" y="3787102"/>
            <a:ext cx="2957558" cy="24003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EE62A1-79ED-B747-B1E3-1AD7CD41A3AB}"/>
              </a:ext>
            </a:extLst>
          </p:cNvPr>
          <p:cNvSpPr txBox="1"/>
          <p:nvPr/>
        </p:nvSpPr>
        <p:spPr>
          <a:xfrm>
            <a:off x="9092783" y="6263614"/>
            <a:ext cx="283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Kayu</a:t>
            </a:r>
            <a:r>
              <a:rPr lang="en-US" dirty="0"/>
              <a:t> </a:t>
            </a:r>
            <a:r>
              <a:rPr lang="en-US" dirty="0" err="1"/>
              <a:t>pertukangan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sawit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D24B54-EEC5-1246-A04B-00F387E729E4}"/>
              </a:ext>
            </a:extLst>
          </p:cNvPr>
          <p:cNvSpPr/>
          <p:nvPr/>
        </p:nvSpPr>
        <p:spPr>
          <a:xfrm>
            <a:off x="553301" y="5862164"/>
            <a:ext cx="77696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i="1" dirty="0" err="1"/>
              <a:t>Undang-Undang</a:t>
            </a:r>
            <a:r>
              <a:rPr lang="en-US" b="1" i="1" dirty="0"/>
              <a:t> </a:t>
            </a:r>
            <a:r>
              <a:rPr lang="en-US" b="1" i="1" dirty="0" err="1"/>
              <a:t>Nomor</a:t>
            </a:r>
            <a:r>
              <a:rPr lang="en-US" b="1" i="1" dirty="0"/>
              <a:t> 39 </a:t>
            </a:r>
            <a:r>
              <a:rPr lang="en-US" b="1" i="1" dirty="0" err="1"/>
              <a:t>Tahun</a:t>
            </a:r>
            <a:r>
              <a:rPr lang="en-US" b="1" i="1" dirty="0"/>
              <a:t> 2014 </a:t>
            </a:r>
            <a:r>
              <a:rPr lang="en-US" b="1" i="1" dirty="0" err="1"/>
              <a:t>tentang</a:t>
            </a:r>
            <a:r>
              <a:rPr lang="en-US" b="1" i="1" dirty="0"/>
              <a:t> Perkebunan dan </a:t>
            </a:r>
            <a:r>
              <a:rPr lang="en-US" b="1" i="1" dirty="0" err="1"/>
              <a:t>Permen</a:t>
            </a:r>
            <a:r>
              <a:rPr lang="en-US" b="1" i="1" dirty="0"/>
              <a:t> LHK 12/2015): </a:t>
            </a:r>
            <a:r>
              <a:rPr lang="en-US" b="1" i="1" dirty="0" err="1"/>
              <a:t>Pemanfaatan</a:t>
            </a:r>
            <a:r>
              <a:rPr lang="en-US" b="1" i="1" dirty="0"/>
              <a:t> </a:t>
            </a:r>
            <a:r>
              <a:rPr lang="en-US" b="1" i="1" dirty="0" err="1"/>
              <a:t>kayu</a:t>
            </a:r>
            <a:r>
              <a:rPr lang="en-US" b="1" i="1" dirty="0"/>
              <a:t> </a:t>
            </a:r>
            <a:r>
              <a:rPr lang="en-US" b="1" i="1" dirty="0" err="1"/>
              <a:t>sawit</a:t>
            </a:r>
            <a:r>
              <a:rPr lang="en-US" b="1" i="1" dirty="0"/>
              <a:t> </a:t>
            </a:r>
            <a:r>
              <a:rPr lang="en-US" b="1" i="1" dirty="0" err="1"/>
              <a:t>akhir</a:t>
            </a:r>
            <a:r>
              <a:rPr lang="en-US" b="1" i="1" dirty="0"/>
              <a:t> </a:t>
            </a:r>
            <a:r>
              <a:rPr lang="en-US" b="1" i="1" dirty="0" err="1"/>
              <a:t>daur</a:t>
            </a:r>
            <a:r>
              <a:rPr lang="en-US" b="1" i="1" dirty="0"/>
              <a:t> </a:t>
            </a:r>
            <a:r>
              <a:rPr lang="en-US" b="1" i="1" dirty="0" err="1"/>
              <a:t>untuk</a:t>
            </a:r>
            <a:r>
              <a:rPr lang="en-US" b="1" i="1" dirty="0"/>
              <a:t> </a:t>
            </a:r>
            <a:r>
              <a:rPr lang="en-US" b="1" i="1" dirty="0" err="1"/>
              <a:t>kayu</a:t>
            </a:r>
            <a:r>
              <a:rPr lang="en-US" b="1" i="1" dirty="0"/>
              <a:t> </a:t>
            </a:r>
            <a:r>
              <a:rPr lang="en-US" b="1" i="1" dirty="0" err="1"/>
              <a:t>pertukangan</a:t>
            </a:r>
            <a:r>
              <a:rPr lang="en-US" b="1" i="1" dirty="0"/>
              <a:t> (</a:t>
            </a:r>
            <a:r>
              <a:rPr lang="en-US" b="1" i="1" dirty="0" err="1"/>
              <a:t>mengurangi</a:t>
            </a:r>
            <a:r>
              <a:rPr lang="en-US" b="1" i="1" dirty="0"/>
              <a:t> </a:t>
            </a:r>
            <a:r>
              <a:rPr lang="en-US" b="1" i="1" dirty="0" err="1"/>
              <a:t>tekanan</a:t>
            </a:r>
            <a:r>
              <a:rPr lang="en-US" b="1" i="1" dirty="0"/>
              <a:t> </a:t>
            </a:r>
            <a:r>
              <a:rPr lang="en-US" b="1" i="1" dirty="0" err="1"/>
              <a:t>terhadap</a:t>
            </a:r>
            <a:r>
              <a:rPr lang="en-US" b="1" i="1" dirty="0"/>
              <a:t> </a:t>
            </a:r>
            <a:r>
              <a:rPr lang="en-US" b="1" i="1" dirty="0" err="1"/>
              <a:t>hutan</a:t>
            </a:r>
            <a:r>
              <a:rPr lang="en-US" b="1" i="1" dirty="0"/>
              <a:t> </a:t>
            </a:r>
            <a:r>
              <a:rPr lang="en-US" b="1" i="1" dirty="0" err="1"/>
              <a:t>alam</a:t>
            </a:r>
            <a:r>
              <a:rPr lang="en-US" b="1" i="1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523392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C9554-8B18-BE4E-AD31-B75EF48A7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37" y="338024"/>
            <a:ext cx="8951257" cy="1325563"/>
          </a:xfrm>
        </p:spPr>
        <p:txBody>
          <a:bodyPr/>
          <a:lstStyle/>
          <a:p>
            <a:r>
              <a:rPr lang="en-US" dirty="0"/>
              <a:t>Target </a:t>
            </a:r>
            <a:r>
              <a:rPr lang="en-US" dirty="0" err="1"/>
              <a:t>Pemanfaatan</a:t>
            </a:r>
            <a:r>
              <a:rPr lang="en-US" dirty="0"/>
              <a:t> </a:t>
            </a:r>
            <a:r>
              <a:rPr lang="en-US" dirty="0" err="1"/>
              <a:t>Kayu</a:t>
            </a:r>
            <a:r>
              <a:rPr lang="en-US" dirty="0"/>
              <a:t> </a:t>
            </a:r>
            <a:r>
              <a:rPr lang="en-US" dirty="0" err="1"/>
              <a:t>Sawit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Kayu</a:t>
            </a:r>
            <a:r>
              <a:rPr lang="en-US" dirty="0"/>
              <a:t> </a:t>
            </a:r>
            <a:r>
              <a:rPr lang="en-US" dirty="0" err="1"/>
              <a:t>Pertukangan</a:t>
            </a:r>
            <a:r>
              <a:rPr lang="en-US" dirty="0"/>
              <a:t> pada scenario CM1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8372EB2-26C0-F444-8763-13E803F8B608}"/>
              </a:ext>
            </a:extLst>
          </p:cNvPr>
          <p:cNvGraphicFramePr>
            <a:graphicFrameLocks noGrp="1"/>
          </p:cNvGraphicFramePr>
          <p:nvPr/>
        </p:nvGraphicFramePr>
        <p:xfrm>
          <a:off x="448237" y="1851622"/>
          <a:ext cx="8261808" cy="2660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5452">
                  <a:extLst>
                    <a:ext uri="{9D8B030D-6E8A-4147-A177-3AD203B41FA5}">
                      <a16:colId xmlns:a16="http://schemas.microsoft.com/office/drawing/2014/main" val="3357516287"/>
                    </a:ext>
                  </a:extLst>
                </a:gridCol>
                <a:gridCol w="2065452">
                  <a:extLst>
                    <a:ext uri="{9D8B030D-6E8A-4147-A177-3AD203B41FA5}">
                      <a16:colId xmlns:a16="http://schemas.microsoft.com/office/drawing/2014/main" val="1036971322"/>
                    </a:ext>
                  </a:extLst>
                </a:gridCol>
                <a:gridCol w="2065452">
                  <a:extLst>
                    <a:ext uri="{9D8B030D-6E8A-4147-A177-3AD203B41FA5}">
                      <a16:colId xmlns:a16="http://schemas.microsoft.com/office/drawing/2014/main" val="1563460702"/>
                    </a:ext>
                  </a:extLst>
                </a:gridCol>
                <a:gridCol w="2065452">
                  <a:extLst>
                    <a:ext uri="{9D8B030D-6E8A-4147-A177-3AD203B41FA5}">
                      <a16:colId xmlns:a16="http://schemas.microsoft.com/office/drawing/2014/main" val="2907302941"/>
                    </a:ext>
                  </a:extLst>
                </a:gridCol>
              </a:tblGrid>
              <a:tr h="12419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Tahun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Target </a:t>
                      </a:r>
                      <a:r>
                        <a:rPr lang="en-US" sz="2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Produksi</a:t>
                      </a:r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Kayu</a:t>
                      </a:r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(000 m3)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Dari Perkebunan (000 m3)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Luas </a:t>
                      </a:r>
                      <a:r>
                        <a:rPr lang="en-US" sz="2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Kebun</a:t>
                      </a:r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untuk</a:t>
                      </a:r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Kayu</a:t>
                      </a:r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(ha)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8919251"/>
                  </a:ext>
                </a:extLst>
              </a:tr>
              <a:tr h="4344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123,543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8,205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30,165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0609753"/>
                  </a:ext>
                </a:extLst>
              </a:tr>
              <a:tr h="4771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222,687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9,935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36,526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3458259"/>
                  </a:ext>
                </a:extLst>
              </a:tr>
              <a:tr h="5068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328,872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11,414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41,963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672112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559E96B-7C5A-4C4D-A32A-2F0E60F9FD7F}"/>
              </a:ext>
            </a:extLst>
          </p:cNvPr>
          <p:cNvSpPr txBox="1"/>
          <p:nvPr/>
        </p:nvSpPr>
        <p:spPr>
          <a:xfrm>
            <a:off x="355246" y="4636050"/>
            <a:ext cx="84167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potensi</a:t>
            </a:r>
            <a:r>
              <a:rPr lang="en-US" sz="2800" dirty="0"/>
              <a:t> </a:t>
            </a:r>
            <a:r>
              <a:rPr lang="en-US" sz="2800" dirty="0" err="1"/>
              <a:t>luas</a:t>
            </a:r>
            <a:r>
              <a:rPr lang="en-US" sz="2800" dirty="0"/>
              <a:t> </a:t>
            </a:r>
            <a:r>
              <a:rPr lang="en-US" sz="2800" dirty="0" err="1"/>
              <a:t>peremajaan</a:t>
            </a:r>
            <a:r>
              <a:rPr lang="en-US" sz="2800" dirty="0"/>
              <a:t> </a:t>
            </a:r>
            <a:r>
              <a:rPr lang="en-US" sz="2800" dirty="0" err="1"/>
              <a:t>sawit</a:t>
            </a:r>
            <a:r>
              <a:rPr lang="en-US" sz="2800" dirty="0"/>
              <a:t> per </a:t>
            </a:r>
            <a:r>
              <a:rPr lang="en-US" sz="2800" dirty="0" err="1"/>
              <a:t>tahun</a:t>
            </a:r>
            <a:r>
              <a:rPr lang="en-US" sz="2800" dirty="0"/>
              <a:t> </a:t>
            </a:r>
            <a:r>
              <a:rPr lang="en-US" sz="2800" dirty="0" err="1"/>
              <a:t>seluas</a:t>
            </a:r>
            <a:r>
              <a:rPr lang="en-US" sz="2800" dirty="0"/>
              <a:t> 260,000 ha, </a:t>
            </a:r>
            <a:r>
              <a:rPr lang="en-US" sz="2800" dirty="0" err="1"/>
              <a:t>artinya</a:t>
            </a:r>
            <a:r>
              <a:rPr lang="en-US" sz="2800" dirty="0"/>
              <a:t> </a:t>
            </a:r>
            <a:r>
              <a:rPr lang="en-US" sz="2800" b="1" dirty="0"/>
              <a:t>paling </a:t>
            </a:r>
            <a:r>
              <a:rPr lang="en-US" sz="2800" b="1" dirty="0" err="1"/>
              <a:t>tidak</a:t>
            </a:r>
            <a:r>
              <a:rPr lang="en-US" sz="2800" b="1" dirty="0"/>
              <a:t> </a:t>
            </a:r>
            <a:r>
              <a:rPr lang="en-US" sz="2800" b="1" dirty="0" err="1"/>
              <a:t>sekitar</a:t>
            </a:r>
            <a:r>
              <a:rPr lang="en-US" sz="2800" b="1" dirty="0"/>
              <a:t> 15%</a:t>
            </a:r>
            <a:r>
              <a:rPr lang="en-US" sz="2800" dirty="0"/>
              <a:t> </a:t>
            </a:r>
            <a:r>
              <a:rPr lang="en-US" sz="2800" dirty="0" err="1"/>
              <a:t>luas</a:t>
            </a:r>
            <a:r>
              <a:rPr lang="en-US" sz="2800" dirty="0"/>
              <a:t> </a:t>
            </a:r>
            <a:r>
              <a:rPr lang="en-US" sz="2800" dirty="0" err="1"/>
              <a:t>kebun</a:t>
            </a:r>
            <a:r>
              <a:rPr lang="en-US" sz="2800" dirty="0"/>
              <a:t> </a:t>
            </a:r>
            <a:r>
              <a:rPr lang="en-US" sz="2800" dirty="0" err="1"/>
              <a:t>saat</a:t>
            </a:r>
            <a:r>
              <a:rPr lang="en-US" sz="2800" dirty="0"/>
              <a:t> </a:t>
            </a:r>
            <a:r>
              <a:rPr lang="en-US" sz="2800" dirty="0" err="1"/>
              <a:t>peremajaan</a:t>
            </a:r>
            <a:r>
              <a:rPr lang="en-US" sz="2800" dirty="0"/>
              <a:t> </a:t>
            </a:r>
            <a:r>
              <a:rPr lang="en-US" sz="2800" dirty="0" err="1"/>
              <a:t>sudah</a:t>
            </a:r>
            <a:r>
              <a:rPr lang="en-US" sz="2800" dirty="0"/>
              <a:t> </a:t>
            </a:r>
            <a:r>
              <a:rPr lang="en-US" sz="2800" dirty="0" err="1"/>
              <a:t>memanfaatkan</a:t>
            </a:r>
            <a:r>
              <a:rPr lang="en-US" sz="2800" dirty="0"/>
              <a:t> </a:t>
            </a:r>
            <a:r>
              <a:rPr lang="en-US" sz="2800" dirty="0" err="1"/>
              <a:t>kayu</a:t>
            </a:r>
            <a:r>
              <a:rPr lang="en-US" sz="2800" dirty="0"/>
              <a:t> </a:t>
            </a:r>
            <a:r>
              <a:rPr lang="en-US" sz="2800" dirty="0" err="1"/>
              <a:t>sawit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diolah</a:t>
            </a:r>
            <a:r>
              <a:rPr lang="en-US" sz="2800" dirty="0"/>
              <a:t> </a:t>
            </a:r>
            <a:r>
              <a:rPr lang="en-US" sz="2800" dirty="0" err="1"/>
              <a:t>menjadi</a:t>
            </a:r>
            <a:r>
              <a:rPr lang="en-US" sz="2800" dirty="0"/>
              <a:t> </a:t>
            </a:r>
            <a:r>
              <a:rPr lang="en-US" sz="2800" dirty="0" err="1"/>
              <a:t>kayu</a:t>
            </a:r>
            <a:r>
              <a:rPr lang="en-US" sz="2800" dirty="0"/>
              <a:t> </a:t>
            </a:r>
            <a:r>
              <a:rPr lang="en-US" sz="2800" dirty="0" err="1"/>
              <a:t>pertukangan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16E880-862D-4E43-80C8-C146F3A65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68"/>
          <a:stretch/>
        </p:blipFill>
        <p:spPr>
          <a:xfrm>
            <a:off x="9171763" y="4146783"/>
            <a:ext cx="2695416" cy="24312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ED3C43-BFDB-3F49-ABAC-1CB79624A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762" y="1851623"/>
            <a:ext cx="2695416" cy="218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16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1A975-8428-5646-86F0-5040FB75F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6915"/>
          </a:xfrm>
        </p:spPr>
        <p:txBody>
          <a:bodyPr>
            <a:normAutofit/>
          </a:bodyPr>
          <a:lstStyle/>
          <a:p>
            <a:r>
              <a:rPr lang="id-ID" dirty="0" err="1"/>
              <a:t>Aselerasi</a:t>
            </a:r>
            <a:r>
              <a:rPr lang="id-ID" dirty="0"/>
              <a:t> pembangunan hutan tanaman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E93A799-CC57-EC4C-AE74-3C529367D958}"/>
              </a:ext>
            </a:extLst>
          </p:cNvPr>
          <p:cNvGraphicFramePr>
            <a:graphicFrameLocks noGrp="1"/>
          </p:cNvGraphicFramePr>
          <p:nvPr/>
        </p:nvGraphicFramePr>
        <p:xfrm>
          <a:off x="914400" y="1211393"/>
          <a:ext cx="10203367" cy="36806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99510">
                  <a:extLst>
                    <a:ext uri="{9D8B030D-6E8A-4147-A177-3AD203B41FA5}">
                      <a16:colId xmlns:a16="http://schemas.microsoft.com/office/drawing/2014/main" val="925688622"/>
                    </a:ext>
                  </a:extLst>
                </a:gridCol>
                <a:gridCol w="2027853">
                  <a:extLst>
                    <a:ext uri="{9D8B030D-6E8A-4147-A177-3AD203B41FA5}">
                      <a16:colId xmlns:a16="http://schemas.microsoft.com/office/drawing/2014/main" val="4157811117"/>
                    </a:ext>
                  </a:extLst>
                </a:gridCol>
                <a:gridCol w="1888002">
                  <a:extLst>
                    <a:ext uri="{9D8B030D-6E8A-4147-A177-3AD203B41FA5}">
                      <a16:colId xmlns:a16="http://schemas.microsoft.com/office/drawing/2014/main" val="2964260894"/>
                    </a:ext>
                  </a:extLst>
                </a:gridCol>
                <a:gridCol w="1888002">
                  <a:extLst>
                    <a:ext uri="{9D8B030D-6E8A-4147-A177-3AD203B41FA5}">
                      <a16:colId xmlns:a16="http://schemas.microsoft.com/office/drawing/2014/main" val="3653434336"/>
                    </a:ext>
                  </a:extLst>
                </a:gridCol>
              </a:tblGrid>
              <a:tr h="40896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 dirty="0">
                          <a:effectLst/>
                        </a:rPr>
                        <a:t>Tutupan lahan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>
                          <a:effectLst/>
                        </a:rPr>
                        <a:t>Mineral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>
                          <a:effectLst/>
                        </a:rPr>
                        <a:t>Gambut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>
                          <a:effectLst/>
                        </a:rPr>
                        <a:t>Total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5302980"/>
                  </a:ext>
                </a:extLst>
              </a:tr>
              <a:tr h="408961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>
                          <a:effectLst/>
                        </a:rPr>
                        <a:t>Hutan Alam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>
                          <a:effectLst/>
                        </a:rPr>
                        <a:t>2,686,593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>
                          <a:effectLst/>
                        </a:rPr>
                        <a:t>545,016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>
                          <a:effectLst/>
                        </a:rPr>
                        <a:t>3,231,609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0153377"/>
                  </a:ext>
                </a:extLst>
              </a:tr>
              <a:tr h="408961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 b="1" dirty="0">
                          <a:effectLst/>
                        </a:rPr>
                        <a:t>Hutan Tanaman (sesuai izin)</a:t>
                      </a:r>
                      <a:endParaRPr lang="en-US" sz="23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 b="1" dirty="0">
                          <a:effectLst/>
                        </a:rPr>
                        <a:t>1,154,869</a:t>
                      </a:r>
                      <a:endParaRPr lang="en-US" sz="23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 b="1" dirty="0">
                          <a:effectLst/>
                        </a:rPr>
                        <a:t>572,443</a:t>
                      </a:r>
                      <a:endParaRPr lang="en-US" sz="23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 b="1" dirty="0">
                          <a:effectLst/>
                        </a:rPr>
                        <a:t>1,727,312</a:t>
                      </a:r>
                      <a:endParaRPr lang="en-US" sz="23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9527715"/>
                  </a:ext>
                </a:extLst>
              </a:tr>
              <a:tr h="408961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>
                          <a:effectLst/>
                        </a:rPr>
                        <a:t>Perkebunan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 dirty="0">
                          <a:effectLst/>
                        </a:rPr>
                        <a:t>639,576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>
                          <a:effectLst/>
                        </a:rPr>
                        <a:t>160,615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>
                          <a:effectLst/>
                        </a:rPr>
                        <a:t>800,190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0685536"/>
                  </a:ext>
                </a:extLst>
              </a:tr>
              <a:tr h="408961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>
                          <a:effectLst/>
                        </a:rPr>
                        <a:t>Pertanian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 dirty="0">
                          <a:effectLst/>
                        </a:rPr>
                        <a:t>1,997,273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>
                          <a:effectLst/>
                        </a:rPr>
                        <a:t>66,931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>
                          <a:effectLst/>
                        </a:rPr>
                        <a:t>2,064,204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9678889"/>
                  </a:ext>
                </a:extLst>
              </a:tr>
              <a:tr h="408961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>
                          <a:effectLst/>
                        </a:rPr>
                        <a:t>Terbangun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 dirty="0">
                          <a:effectLst/>
                        </a:rPr>
                        <a:t>115,981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>
                          <a:effectLst/>
                        </a:rPr>
                        <a:t>4,472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>
                          <a:effectLst/>
                        </a:rPr>
                        <a:t>120,453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498256"/>
                  </a:ext>
                </a:extLst>
              </a:tr>
              <a:tr h="408961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 dirty="0">
                          <a:effectLst/>
                        </a:rPr>
                        <a:t>Tidak Produktif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 dirty="0">
                          <a:effectLst/>
                        </a:rPr>
                        <a:t>3,626,630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 b="1" dirty="0">
                          <a:effectLst/>
                        </a:rPr>
                        <a:t>917,408</a:t>
                      </a:r>
                      <a:endParaRPr lang="en-US" sz="23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>
                          <a:effectLst/>
                        </a:rPr>
                        <a:t>4,544,039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6161317"/>
                  </a:ext>
                </a:extLst>
              </a:tr>
              <a:tr h="408961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>
                          <a:effectLst/>
                        </a:rPr>
                        <a:t>Lainnya (badan air &amp; blank)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 dirty="0">
                          <a:effectLst/>
                        </a:rPr>
                        <a:t>17,584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 dirty="0">
                          <a:effectLst/>
                        </a:rPr>
                        <a:t>2,113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>
                          <a:effectLst/>
                        </a:rPr>
                        <a:t>19,697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4287641"/>
                  </a:ext>
                </a:extLst>
              </a:tr>
              <a:tr h="40896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>
                          <a:effectLst/>
                        </a:rPr>
                        <a:t>Total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 dirty="0">
                          <a:effectLst/>
                        </a:rPr>
                        <a:t>10,238,507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 dirty="0">
                          <a:effectLst/>
                        </a:rPr>
                        <a:t>2,268,997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300" dirty="0">
                          <a:effectLst/>
                        </a:rPr>
                        <a:t>12,507,504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8473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3900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5032ED-9889-7B47-9592-1D6B6C6B0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Inovasi</a:t>
            </a:r>
            <a:r>
              <a:rPr lang="en-US" dirty="0"/>
              <a:t> </a:t>
            </a:r>
            <a:r>
              <a:rPr lang="en-US" dirty="0" err="1"/>
              <a:t>Kebijakan</a:t>
            </a:r>
            <a:r>
              <a:rPr lang="en-US" dirty="0"/>
              <a:t> </a:t>
            </a:r>
            <a:r>
              <a:rPr lang="en-US" dirty="0" err="1"/>
              <a:t>Aselerasi</a:t>
            </a:r>
            <a:r>
              <a:rPr lang="en-US" dirty="0"/>
              <a:t> Pembangunan HTI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E22DD7-2B61-8E4C-A40E-1C1813374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701"/>
            <a:ext cx="10515600" cy="3736340"/>
          </a:xfrm>
        </p:spPr>
        <p:txBody>
          <a:bodyPr>
            <a:normAutofit fontScale="92500" lnSpcReduction="10000"/>
          </a:bodyPr>
          <a:lstStyle/>
          <a:p>
            <a:r>
              <a:rPr lang="id-ID" dirty="0"/>
              <a:t>Peraturan yang mendorong pemilik izin konsesi untuk </a:t>
            </a:r>
            <a:r>
              <a:rPr lang="id-ID" dirty="0" err="1"/>
              <a:t>mengaselerasi</a:t>
            </a:r>
            <a:r>
              <a:rPr lang="id-ID" dirty="0"/>
              <a:t> penanaman </a:t>
            </a:r>
          </a:p>
          <a:p>
            <a:pPr lvl="1"/>
            <a:r>
              <a:rPr lang="id-ID" dirty="0"/>
              <a:t>Inovasi kebijakan atau peraturan yang mewajibkan bagi pemegang izin untuk melakukan percepatan penanaman dengan ketentuan pemanfaatan 1 hektare areal </a:t>
            </a:r>
            <a:r>
              <a:rPr lang="id-ID" i="1" dirty="0"/>
              <a:t>Land </a:t>
            </a:r>
            <a:r>
              <a:rPr lang="id-ID" i="1" dirty="0" err="1"/>
              <a:t>Clearing</a:t>
            </a:r>
            <a:r>
              <a:rPr lang="id-ID" dirty="0"/>
              <a:t> HTI (LC-HTI) harus diikuti dengan realisasi penanaman HTI seluas 2 ha (dua kali lipat).  </a:t>
            </a:r>
          </a:p>
          <a:p>
            <a:pPr lvl="1"/>
            <a:r>
              <a:rPr lang="id-ID" dirty="0"/>
              <a:t>Sanksi administrasi bagi pemegang izin yang tidak melakukan penanaman lahan HTI setidaknya </a:t>
            </a:r>
            <a:r>
              <a:rPr lang="id-ID" dirty="0">
                <a:solidFill>
                  <a:srgbClr val="FF0000"/>
                </a:solidFill>
              </a:rPr>
              <a:t>50%</a:t>
            </a:r>
            <a:r>
              <a:rPr lang="id-ID" dirty="0"/>
              <a:t> luas IUPHHK-HT paling lambat 3 tahun sejak izin di </a:t>
            </a:r>
            <a:r>
              <a:rPr lang="id-ID" dirty="0">
                <a:solidFill>
                  <a:srgbClr val="FF0000"/>
                </a:solidFill>
              </a:rPr>
              <a:t>keluarkan dan sampai pencabutan izin apabila lebih dari satu daur (6 tahun)</a:t>
            </a:r>
          </a:p>
          <a:p>
            <a:pPr lvl="1"/>
            <a:r>
              <a:rPr lang="id-ID" dirty="0"/>
              <a:t>Kebijakan insentif juga dapat dikeluarkan bagi pemegang izin yang dapat </a:t>
            </a:r>
            <a:r>
              <a:rPr lang="id-ID" dirty="0" err="1"/>
              <a:t>mecapai</a:t>
            </a:r>
            <a:r>
              <a:rPr lang="id-ID" dirty="0"/>
              <a:t> target penanaman sesuai aturan yang sudah ditetapkan khususnya pada wilayah izin yang memiliki tingkat risiko emisi tinggi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03F9E-84CC-5F44-AB3E-E2FC78244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380" y="5181758"/>
            <a:ext cx="2705100" cy="1295720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D6DCE3C-8CE2-464D-B728-7940912C3691}"/>
              </a:ext>
            </a:extLst>
          </p:cNvPr>
          <p:cNvSpPr txBox="1">
            <a:spLocks/>
          </p:cNvSpPr>
          <p:nvPr/>
        </p:nvSpPr>
        <p:spPr>
          <a:xfrm>
            <a:off x="822960" y="5212081"/>
            <a:ext cx="7467600" cy="11741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/>
              <a:t>Peraturan baru: Permen LHK 62/2019 tentang Pembangunan HTI </a:t>
            </a:r>
            <a:r>
              <a:rPr lang="id-ID" dirty="0">
                <a:sym typeface="Wingdings" pitchFamily="2" charset="2"/>
              </a:rPr>
              <a:t> memungkinkan untuk </a:t>
            </a:r>
            <a:r>
              <a:rPr lang="id-ID" dirty="0" err="1">
                <a:sym typeface="Wingdings" pitchFamily="2" charset="2"/>
              </a:rPr>
              <a:t>tananam</a:t>
            </a:r>
            <a:r>
              <a:rPr lang="id-ID" dirty="0">
                <a:sym typeface="Wingdings" pitchFamily="2" charset="2"/>
              </a:rPr>
              <a:t> perkebunan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442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BA8C85A-67B2-8E43-92DA-524BC06C5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0"/>
            <a:ext cx="10843000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Target: </a:t>
            </a:r>
            <a:r>
              <a:rPr lang="en-US" sz="3500" b="1" dirty="0" err="1"/>
              <a:t>Rehabilitasi</a:t>
            </a:r>
            <a:r>
              <a:rPr lang="en-US" sz="3500" b="1" dirty="0"/>
              <a:t> </a:t>
            </a:r>
            <a:r>
              <a:rPr lang="en-US" sz="3500" b="1" dirty="0" err="1"/>
              <a:t>Lahan</a:t>
            </a:r>
            <a:r>
              <a:rPr lang="en-US" sz="3500" b="1" dirty="0"/>
              <a:t> dan </a:t>
            </a:r>
            <a:r>
              <a:rPr lang="en-US" sz="3500" b="1" dirty="0" err="1"/>
              <a:t>Pengelolaan</a:t>
            </a:r>
            <a:r>
              <a:rPr lang="en-US" sz="3500" b="1" dirty="0"/>
              <a:t> </a:t>
            </a:r>
            <a:r>
              <a:rPr lang="en-US" sz="3500" b="1" dirty="0" err="1"/>
              <a:t>Gambut</a:t>
            </a:r>
            <a:endParaRPr lang="en-US" sz="3500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5C7C204-BC5A-9947-852D-00C17749C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00063"/>
              </p:ext>
            </p:extLst>
          </p:nvPr>
        </p:nvGraphicFramePr>
        <p:xfrm>
          <a:off x="629563" y="1171553"/>
          <a:ext cx="5053964" cy="36705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3676">
                  <a:extLst>
                    <a:ext uri="{9D8B030D-6E8A-4147-A177-3AD203B41FA5}">
                      <a16:colId xmlns:a16="http://schemas.microsoft.com/office/drawing/2014/main" val="2463627005"/>
                    </a:ext>
                  </a:extLst>
                </a:gridCol>
                <a:gridCol w="1249610">
                  <a:extLst>
                    <a:ext uri="{9D8B030D-6E8A-4147-A177-3AD203B41FA5}">
                      <a16:colId xmlns:a16="http://schemas.microsoft.com/office/drawing/2014/main" val="3153062156"/>
                    </a:ext>
                  </a:extLst>
                </a:gridCol>
                <a:gridCol w="1890678">
                  <a:extLst>
                    <a:ext uri="{9D8B030D-6E8A-4147-A177-3AD203B41FA5}">
                      <a16:colId xmlns:a16="http://schemas.microsoft.com/office/drawing/2014/main" val="884276822"/>
                    </a:ext>
                  </a:extLst>
                </a:gridCol>
              </a:tblGrid>
              <a:tr h="7773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Aksi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Skenario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Kumulatif</a:t>
                      </a:r>
                      <a:br>
                        <a:rPr lang="en-US" sz="2000" dirty="0">
                          <a:effectLst/>
                        </a:rPr>
                      </a:br>
                      <a:r>
                        <a:rPr lang="en-US" sz="2000" dirty="0">
                          <a:effectLst/>
                        </a:rPr>
                        <a:t>(2014-2030)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7216663"/>
                  </a:ext>
                </a:extLst>
              </a:tr>
              <a:tr h="361655">
                <a:tc rowSpan="4"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Restorasi gambut</a:t>
                      </a:r>
                    </a:p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(x1000 ha)</a:t>
                      </a:r>
                      <a:r>
                        <a:rPr lang="id-ID" sz="2000" b="1" baseline="300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BAU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452699"/>
                  </a:ext>
                </a:extLst>
              </a:tr>
              <a:tr h="3616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CM1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1,396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9654714"/>
                  </a:ext>
                </a:extLst>
              </a:tr>
              <a:tr h="3616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CM2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2,908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4702093"/>
                  </a:ext>
                </a:extLst>
              </a:tr>
              <a:tr h="3616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Aktual</a:t>
                      </a:r>
                      <a:r>
                        <a:rPr lang="id-ID" sz="2000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1827773"/>
                  </a:ext>
                </a:extLst>
              </a:tr>
              <a:tr h="361655">
                <a:tc rowSpan="4"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Pengelolaan tata Air gambut (x1000 ha)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4238768"/>
                  </a:ext>
                </a:extLst>
              </a:tr>
              <a:tr h="3616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CM1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06456244"/>
                  </a:ext>
                </a:extLst>
              </a:tr>
              <a:tr h="3616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CM2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29805662"/>
                  </a:ext>
                </a:extLst>
              </a:tr>
              <a:tr h="3616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Aktual</a:t>
                      </a:r>
                      <a:r>
                        <a:rPr lang="id-ID" sz="2000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618754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93FF089-E12A-D747-A46E-4B24B168B387}"/>
              </a:ext>
            </a:extLst>
          </p:cNvPr>
          <p:cNvSpPr txBox="1"/>
          <p:nvPr/>
        </p:nvSpPr>
        <p:spPr>
          <a:xfrm>
            <a:off x="637065" y="4944740"/>
            <a:ext cx="280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1- Tingkat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keberhasilan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90%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265A9C-E43E-9441-B1BB-F7DD997D0F08}"/>
              </a:ext>
            </a:extLst>
          </p:cNvPr>
          <p:cNvSpPr txBox="1"/>
          <p:nvPr/>
        </p:nvSpPr>
        <p:spPr>
          <a:xfrm>
            <a:off x="629563" y="5240658"/>
            <a:ext cx="20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: KLHK, 2018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54D027-8E7D-0C46-89DF-7B672E5A4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6055" y="1171553"/>
            <a:ext cx="6070717" cy="45108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66BE36-C0D7-C341-B705-5F527353B187}"/>
              </a:ext>
            </a:extLst>
          </p:cNvPr>
          <p:cNvSpPr/>
          <p:nvPr/>
        </p:nvSpPr>
        <p:spPr>
          <a:xfrm>
            <a:off x="629562" y="5752986"/>
            <a:ext cx="11337210" cy="991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 err="1"/>
              <a:t>Peraturan</a:t>
            </a:r>
            <a:r>
              <a:rPr lang="en-US" dirty="0"/>
              <a:t> </a:t>
            </a:r>
            <a:r>
              <a:rPr lang="en-US" dirty="0" err="1"/>
              <a:t>Presiden</a:t>
            </a:r>
            <a:r>
              <a:rPr lang="en-US" dirty="0"/>
              <a:t> No. 57/2016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revisi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Peraturan</a:t>
            </a:r>
            <a:r>
              <a:rPr lang="en-US" dirty="0"/>
              <a:t> </a:t>
            </a:r>
            <a:r>
              <a:rPr lang="en-US" dirty="0" err="1"/>
              <a:t>Presiden</a:t>
            </a:r>
            <a:r>
              <a:rPr lang="en-US" dirty="0"/>
              <a:t> No. 71/2014: </a:t>
            </a:r>
            <a:r>
              <a:rPr lang="en-US" dirty="0" err="1"/>
              <a:t>memberi</a:t>
            </a:r>
            <a:r>
              <a:rPr lang="en-US" dirty="0"/>
              <a:t> </a:t>
            </a:r>
            <a:r>
              <a:rPr lang="en-US" dirty="0" err="1"/>
              <a:t>mandat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pemerintah</a:t>
            </a:r>
            <a:r>
              <a:rPr lang="en-US" dirty="0"/>
              <a:t> di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tingkatan</a:t>
            </a:r>
            <a:r>
              <a:rPr lang="en-US" dirty="0"/>
              <a:t>,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mengembangkan</a:t>
            </a:r>
            <a:r>
              <a:rPr lang="en-US" dirty="0"/>
              <a:t> </a:t>
            </a:r>
            <a:r>
              <a:rPr lang="en-US" dirty="0" err="1"/>
              <a:t>perlindungan</a:t>
            </a:r>
            <a:r>
              <a:rPr lang="en-US" dirty="0"/>
              <a:t> dan </a:t>
            </a:r>
            <a:r>
              <a:rPr lang="en-US" dirty="0" err="1"/>
              <a:t>pengelolaan</a:t>
            </a:r>
            <a:r>
              <a:rPr lang="en-US" dirty="0"/>
              <a:t> </a:t>
            </a:r>
            <a:r>
              <a:rPr lang="en-US" dirty="0" err="1"/>
              <a:t>lahan</a:t>
            </a:r>
            <a:r>
              <a:rPr lang="en-US" dirty="0"/>
              <a:t> </a:t>
            </a:r>
            <a:r>
              <a:rPr lang="en-US" dirty="0" err="1"/>
              <a:t>gambut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terkoordinasi</a:t>
            </a:r>
            <a:r>
              <a:rPr lang="en-US" dirty="0"/>
              <a:t> dan juga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memulihkan</a:t>
            </a:r>
            <a:r>
              <a:rPr lang="en-US" dirty="0"/>
              <a:t> / </a:t>
            </a:r>
            <a:r>
              <a:rPr lang="en-US" dirty="0" err="1"/>
              <a:t>merehabilitasi</a:t>
            </a:r>
            <a:r>
              <a:rPr lang="en-US" dirty="0"/>
              <a:t> </a:t>
            </a:r>
            <a:r>
              <a:rPr lang="en-US" dirty="0" err="1"/>
              <a:t>lahan</a:t>
            </a:r>
            <a:r>
              <a:rPr lang="en-US" dirty="0"/>
              <a:t> </a:t>
            </a:r>
            <a:r>
              <a:rPr lang="en-US" dirty="0" err="1"/>
              <a:t>gambut</a:t>
            </a:r>
            <a:r>
              <a:rPr lang="en-US" dirty="0"/>
              <a:t> yang </a:t>
            </a:r>
            <a:r>
              <a:rPr lang="en-US" dirty="0" err="1"/>
              <a:t>terdegradasi</a:t>
            </a:r>
            <a:endParaRPr lang="en-US" i="1" dirty="0">
              <a:solidFill>
                <a:srgbClr val="000000"/>
              </a:solidFill>
              <a:latin typeface="Calibri Light" panose="020F0302020204030204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148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1819F-22CA-4E45-B0AE-4682956FE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Tutupan</a:t>
            </a:r>
            <a:r>
              <a:rPr lang="en-US" dirty="0"/>
              <a:t> </a:t>
            </a:r>
            <a:r>
              <a:rPr lang="en-US" dirty="0" err="1"/>
              <a:t>lahan</a:t>
            </a:r>
            <a:r>
              <a:rPr lang="en-US" dirty="0"/>
              <a:t> pada </a:t>
            </a:r>
            <a:r>
              <a:rPr lang="en-US" dirty="0" err="1"/>
              <a:t>lahan</a:t>
            </a:r>
            <a:r>
              <a:rPr lang="en-US" dirty="0"/>
              <a:t> </a:t>
            </a:r>
            <a:r>
              <a:rPr lang="en-US" dirty="0" err="1"/>
              <a:t>Gambut</a:t>
            </a:r>
            <a:r>
              <a:rPr lang="en-US" dirty="0"/>
              <a:t> 2017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6F359E3-E622-6F4F-8D23-E8A3502FD7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3733615"/>
              </p:ext>
            </p:extLst>
          </p:nvPr>
        </p:nvGraphicFramePr>
        <p:xfrm>
          <a:off x="493487" y="1690688"/>
          <a:ext cx="11458772" cy="3819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7735">
                  <a:extLst>
                    <a:ext uri="{9D8B030D-6E8A-4147-A177-3AD203B41FA5}">
                      <a16:colId xmlns:a16="http://schemas.microsoft.com/office/drawing/2014/main" val="1226458500"/>
                    </a:ext>
                  </a:extLst>
                </a:gridCol>
                <a:gridCol w="1095709">
                  <a:extLst>
                    <a:ext uri="{9D8B030D-6E8A-4147-A177-3AD203B41FA5}">
                      <a16:colId xmlns:a16="http://schemas.microsoft.com/office/drawing/2014/main" val="818737819"/>
                    </a:ext>
                  </a:extLst>
                </a:gridCol>
                <a:gridCol w="1257904">
                  <a:extLst>
                    <a:ext uri="{9D8B030D-6E8A-4147-A177-3AD203B41FA5}">
                      <a16:colId xmlns:a16="http://schemas.microsoft.com/office/drawing/2014/main" val="592664543"/>
                    </a:ext>
                  </a:extLst>
                </a:gridCol>
                <a:gridCol w="1257904">
                  <a:extLst>
                    <a:ext uri="{9D8B030D-6E8A-4147-A177-3AD203B41FA5}">
                      <a16:colId xmlns:a16="http://schemas.microsoft.com/office/drawing/2014/main" val="1035253395"/>
                    </a:ext>
                  </a:extLst>
                </a:gridCol>
                <a:gridCol w="1257904">
                  <a:extLst>
                    <a:ext uri="{9D8B030D-6E8A-4147-A177-3AD203B41FA5}">
                      <a16:colId xmlns:a16="http://schemas.microsoft.com/office/drawing/2014/main" val="1442474633"/>
                    </a:ext>
                  </a:extLst>
                </a:gridCol>
                <a:gridCol w="1257904">
                  <a:extLst>
                    <a:ext uri="{9D8B030D-6E8A-4147-A177-3AD203B41FA5}">
                      <a16:colId xmlns:a16="http://schemas.microsoft.com/office/drawing/2014/main" val="2981448121"/>
                    </a:ext>
                  </a:extLst>
                </a:gridCol>
                <a:gridCol w="1257904">
                  <a:extLst>
                    <a:ext uri="{9D8B030D-6E8A-4147-A177-3AD203B41FA5}">
                      <a16:colId xmlns:a16="http://schemas.microsoft.com/office/drawing/2014/main" val="324222524"/>
                    </a:ext>
                  </a:extLst>
                </a:gridCol>
                <a:gridCol w="1257904">
                  <a:extLst>
                    <a:ext uri="{9D8B030D-6E8A-4147-A177-3AD203B41FA5}">
                      <a16:colId xmlns:a16="http://schemas.microsoft.com/office/drawing/2014/main" val="2794934680"/>
                    </a:ext>
                  </a:extLst>
                </a:gridCol>
                <a:gridCol w="1257904">
                  <a:extLst>
                    <a:ext uri="{9D8B030D-6E8A-4147-A177-3AD203B41FA5}">
                      <a16:colId xmlns:a16="http://schemas.microsoft.com/office/drawing/2014/main" val="2576709505"/>
                    </a:ext>
                  </a:extLst>
                </a:gridCol>
              </a:tblGrid>
              <a:tr h="40763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Tutupan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lahan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APL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Konservasi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KPH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Non-KPH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HGU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HTI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PIAPS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HPH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2433925"/>
                  </a:ext>
                </a:extLst>
              </a:tr>
              <a:tr h="4076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Hutan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Alam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518,038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1,474,405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3,183,182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743,201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279,051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293,387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948,615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490,390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17240028"/>
                  </a:ext>
                </a:extLst>
              </a:tr>
              <a:tr h="407635">
                <a:tc>
                  <a:txBody>
                    <a:bodyPr/>
                    <a:lstStyle/>
                    <a:p>
                      <a:pPr marL="0" indent="0" algn="l" fontAlgn="ctr">
                        <a:tabLst>
                          <a:tab pos="1139825" algn="l"/>
                        </a:tabLst>
                      </a:pP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Hutan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Tanaman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32,520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313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457,057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2,368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19,788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424,045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3,659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12,889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20325017"/>
                  </a:ext>
                </a:extLst>
              </a:tr>
              <a:tr h="4076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Perkebunan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1,847,899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4,762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507,274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339,595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889,758</a:t>
                      </a:r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123,435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222,736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15,925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03568764"/>
                  </a:ext>
                </a:extLst>
              </a:tr>
              <a:tr h="4076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Pertanian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747,460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6,045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225,934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145,398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200,553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49,128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113,753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16,897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1031242"/>
                  </a:ext>
                </a:extLst>
              </a:tr>
              <a:tr h="4076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Tidak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Produktif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826,007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354,275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1,929,735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382,889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311,919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669,537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529,649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82,660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61475573"/>
                  </a:ext>
                </a:extLst>
              </a:tr>
              <a:tr h="4076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Terbangun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61,080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34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10,125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5,221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6,656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1,377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2,910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379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50349204"/>
                  </a:ext>
                </a:extLst>
              </a:tr>
              <a:tr h="4076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Badan Air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49,822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168,504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63,818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4,563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8,396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55,775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21,440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29245879"/>
                  </a:ext>
                </a:extLst>
              </a:tr>
              <a:tr h="4076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4,069,531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1,889,656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6,481,812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1,682,490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1,712,288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1,569,306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1,877,098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640,581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7703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4382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0" y="1714500"/>
            <a:ext cx="6465094" cy="459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Potensi</a:t>
            </a:r>
            <a:r>
              <a:rPr lang="en-US" dirty="0"/>
              <a:t> </a:t>
            </a:r>
            <a:r>
              <a:rPr lang="en-US" dirty="0" err="1"/>
              <a:t>penurunan</a:t>
            </a:r>
            <a:r>
              <a:rPr lang="en-US" dirty="0"/>
              <a:t> </a:t>
            </a:r>
            <a:r>
              <a:rPr lang="en-US" dirty="0" err="1"/>
              <a:t>emisi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pengelolaan</a:t>
            </a:r>
            <a:r>
              <a:rPr lang="en-US" dirty="0"/>
              <a:t> </a:t>
            </a:r>
            <a:r>
              <a:rPr lang="en-US" dirty="0" err="1"/>
              <a:t>gambut</a:t>
            </a:r>
            <a:r>
              <a:rPr lang="en-US" dirty="0"/>
              <a:t> dan </a:t>
            </a:r>
            <a:r>
              <a:rPr lang="en-US" dirty="0" err="1"/>
              <a:t>pelaksaaan</a:t>
            </a:r>
            <a:r>
              <a:rPr lang="en-US" dirty="0"/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63706" y="1837531"/>
            <a:ext cx="3715871" cy="4351338"/>
          </a:xfrm>
        </p:spPr>
        <p:txBody>
          <a:bodyPr>
            <a:normAutofit/>
          </a:bodyPr>
          <a:lstStyle/>
          <a:p>
            <a:r>
              <a:rPr lang="en-US" dirty="0" err="1"/>
              <a:t>Implementasi</a:t>
            </a:r>
            <a:r>
              <a:rPr lang="en-US" dirty="0"/>
              <a:t> </a:t>
            </a:r>
            <a:r>
              <a:rPr lang="en-US" dirty="0" err="1"/>
              <a:t>pemulihan</a:t>
            </a:r>
            <a:r>
              <a:rPr lang="en-US" dirty="0"/>
              <a:t> </a:t>
            </a:r>
            <a:r>
              <a:rPr lang="en-US" dirty="0" err="1"/>
              <a:t>ekosistem</a:t>
            </a:r>
            <a:r>
              <a:rPr lang="en-US" dirty="0"/>
              <a:t> </a:t>
            </a:r>
            <a:r>
              <a:rPr lang="en-US" dirty="0" err="1"/>
              <a:t>gambut</a:t>
            </a:r>
            <a:r>
              <a:rPr lang="en-US" dirty="0"/>
              <a:t> (2015-2019; LKJ 2019-KLHK)</a:t>
            </a:r>
          </a:p>
          <a:p>
            <a:r>
              <a:rPr lang="en-US" dirty="0"/>
              <a:t>Areal HTI: 2,23 </a:t>
            </a:r>
            <a:r>
              <a:rPr lang="en-US" dirty="0" err="1"/>
              <a:t>juta</a:t>
            </a:r>
            <a:r>
              <a:rPr lang="en-US" dirty="0"/>
              <a:t> ha</a:t>
            </a:r>
          </a:p>
          <a:p>
            <a:r>
              <a:rPr lang="en-US" dirty="0"/>
              <a:t>Areal Perkebunan: 1,25 </a:t>
            </a:r>
            <a:r>
              <a:rPr lang="en-US" dirty="0" err="1"/>
              <a:t>juta</a:t>
            </a:r>
            <a:r>
              <a:rPr lang="en-US" dirty="0"/>
              <a:t> ha</a:t>
            </a:r>
          </a:p>
          <a:p>
            <a:r>
              <a:rPr lang="en-US" dirty="0"/>
              <a:t>Areal </a:t>
            </a:r>
            <a:r>
              <a:rPr lang="en-US" dirty="0" err="1"/>
              <a:t>milik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: 9.639 ha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70F88A-8683-4548-950E-A78EB980B0A8}"/>
              </a:ext>
            </a:extLst>
          </p:cNvPr>
          <p:cNvSpPr txBox="1"/>
          <p:nvPr/>
        </p:nvSpPr>
        <p:spPr>
          <a:xfrm>
            <a:off x="6239073" y="2026023"/>
            <a:ext cx="277942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Potensi</a:t>
            </a:r>
            <a:r>
              <a:rPr lang="en-US" sz="2400" dirty="0"/>
              <a:t> </a:t>
            </a:r>
            <a:r>
              <a:rPr lang="en-US" sz="2400" dirty="0" err="1"/>
              <a:t>Kontribusi</a:t>
            </a:r>
            <a:r>
              <a:rPr lang="en-US" sz="2400" dirty="0"/>
              <a:t> </a:t>
            </a:r>
            <a:r>
              <a:rPr lang="en-US" sz="2400" dirty="0" err="1"/>
              <a:t>mencapai</a:t>
            </a:r>
            <a:r>
              <a:rPr lang="en-US" sz="2400" dirty="0"/>
              <a:t> 20% </a:t>
            </a:r>
            <a:r>
              <a:rPr lang="en-US" sz="2400" dirty="0" err="1"/>
              <a:t>dari</a:t>
            </a:r>
            <a:r>
              <a:rPr lang="en-US" sz="2400" dirty="0"/>
              <a:t> target NDC</a:t>
            </a:r>
          </a:p>
        </p:txBody>
      </p:sp>
    </p:spTree>
    <p:extLst>
      <p:ext uri="{BB962C8B-B14F-4D97-AF65-F5344CB8AC3E}">
        <p14:creationId xmlns:p14="http://schemas.microsoft.com/office/powerpoint/2010/main" val="429934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2BD84-2137-B34E-AE05-E6D764026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1375"/>
          </a:xfrm>
        </p:spPr>
        <p:txBody>
          <a:bodyPr/>
          <a:lstStyle/>
          <a:p>
            <a:r>
              <a:rPr lang="en-US" dirty="0" err="1"/>
              <a:t>Penutup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CF68F-F230-9647-B21F-4C9A9C41A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6500"/>
            <a:ext cx="10515600" cy="4970463"/>
          </a:xfrm>
        </p:spPr>
        <p:txBody>
          <a:bodyPr>
            <a:normAutofit fontScale="92500" lnSpcReduction="10000"/>
          </a:bodyPr>
          <a:lstStyle/>
          <a:p>
            <a:r>
              <a:rPr lang="id-ID" dirty="0" err="1"/>
              <a:t>Mengarusutamakan</a:t>
            </a:r>
            <a:r>
              <a:rPr lang="id-ID" dirty="0"/>
              <a:t> NDC dalam proses revisi rencana tata ruang dan mengembangkan rencana pembangunan jangka menengah dan panjang </a:t>
            </a:r>
          </a:p>
          <a:p>
            <a:r>
              <a:rPr lang="id-ID" dirty="0"/>
              <a:t>Meningkatkan partisipasi aktor non-partai (sektor swasta) dengan sistem insentif </a:t>
            </a:r>
          </a:p>
          <a:p>
            <a:r>
              <a:rPr lang="id-ID" dirty="0"/>
              <a:t>Penguatan dan percepatan pembentukan Unit Pengelolaan Hutan di daerah berisiko tinggi dan sinkronisasi program lintas direktorat yang mendukung program kehutanan sosial dan TORA </a:t>
            </a:r>
          </a:p>
          <a:p>
            <a:r>
              <a:rPr lang="id-ID" dirty="0"/>
              <a:t>Memfasilitasi adopsi sistem pertanian yang disesuaikan dengan ekosistem gambut dan akses ke pasar </a:t>
            </a:r>
          </a:p>
          <a:p>
            <a:r>
              <a:rPr lang="id-ID" dirty="0"/>
              <a:t>Meningkatkan produktivitas tanaman dan intensitas penanaman dan pemanfaatan kayu perkebunan dalam memenuhi kayu pertukangan</a:t>
            </a:r>
          </a:p>
          <a:p>
            <a:r>
              <a:rPr lang="id-ID" dirty="0"/>
              <a:t>Meningkatkan akses ke dana untuk mengimplementasikan aksi iklim (Badan Layanan Umum untuk Dana Lingkungan-BPDLH)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947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7C5E32-EF65-4B44-BE42-D344C1E9C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59" y="966684"/>
            <a:ext cx="7683500" cy="565150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E6AB7A0A-A6B0-BA4D-9C18-C15FA8B2A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58" y="23262"/>
            <a:ext cx="11309683" cy="956837"/>
          </a:xfrm>
        </p:spPr>
        <p:txBody>
          <a:bodyPr>
            <a:noAutofit/>
          </a:bodyPr>
          <a:lstStyle/>
          <a:p>
            <a:r>
              <a:rPr lang="en-US" sz="3200" b="1" dirty="0" err="1">
                <a:latin typeface="+mn-lt"/>
              </a:rPr>
              <a:t>Proyeksi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Emisi</a:t>
            </a:r>
            <a:r>
              <a:rPr lang="en-US" sz="3200" b="1" dirty="0">
                <a:latin typeface="+mn-lt"/>
              </a:rPr>
              <a:t> BAU, CM1 &amp; CM2 </a:t>
            </a:r>
            <a:r>
              <a:rPr lang="en-US" sz="3200" b="1" dirty="0" err="1">
                <a:latin typeface="+mn-lt"/>
              </a:rPr>
              <a:t>sektor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Pertanian</a:t>
            </a:r>
            <a:r>
              <a:rPr lang="en-US" sz="3200" b="1" dirty="0">
                <a:latin typeface="+mn-lt"/>
              </a:rPr>
              <a:t>, </a:t>
            </a:r>
            <a:r>
              <a:rPr lang="en-US" sz="3200" b="1" dirty="0" err="1">
                <a:latin typeface="+mn-lt"/>
              </a:rPr>
              <a:t>Lahan</a:t>
            </a:r>
            <a:r>
              <a:rPr lang="en-US" sz="3200" b="1" dirty="0">
                <a:latin typeface="+mn-lt"/>
              </a:rPr>
              <a:t> dan </a:t>
            </a:r>
            <a:r>
              <a:rPr lang="en-US" sz="3200" b="1" dirty="0" err="1">
                <a:latin typeface="+mn-lt"/>
              </a:rPr>
              <a:t>Kehutanan</a:t>
            </a:r>
            <a:r>
              <a:rPr lang="en-US" sz="3200" b="1" dirty="0">
                <a:latin typeface="+mn-lt"/>
              </a:rPr>
              <a:t> (AFOLU)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AA4358-9CFD-F14A-96B9-9BE2853D191B}"/>
              </a:ext>
            </a:extLst>
          </p:cNvPr>
          <p:cNvSpPr txBox="1"/>
          <p:nvPr/>
        </p:nvSpPr>
        <p:spPr>
          <a:xfrm>
            <a:off x="9038453" y="5379191"/>
            <a:ext cx="19938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Adapted from KLHK, 2018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E21F66-5E18-B24B-AF4E-1BBF4E398640}"/>
              </a:ext>
            </a:extLst>
          </p:cNvPr>
          <p:cNvSpPr txBox="1"/>
          <p:nvPr/>
        </p:nvSpPr>
        <p:spPr>
          <a:xfrm>
            <a:off x="6126903" y="1611171"/>
            <a:ext cx="96949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2030 Target CM1 FOLU 17.2%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5251971" y="2143918"/>
            <a:ext cx="0" cy="888040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8C18B72-26BA-1247-AF0E-B87EC1A5B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063" y="802105"/>
            <a:ext cx="6392052" cy="4808738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26" name="Straight Connector 25"/>
          <p:cNvCxnSpPr>
            <a:cxnSpLocks/>
          </p:cNvCxnSpPr>
          <p:nvPr/>
        </p:nvCxnSpPr>
        <p:spPr>
          <a:xfrm>
            <a:off x="5251972" y="3022827"/>
            <a:ext cx="2143439" cy="2224002"/>
          </a:xfrm>
          <a:prstGeom prst="line">
            <a:avLst/>
          </a:prstGeom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 flipV="1">
            <a:off x="5235930" y="1183059"/>
            <a:ext cx="2159481" cy="956838"/>
          </a:xfrm>
          <a:prstGeom prst="line">
            <a:avLst/>
          </a:prstGeom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F46DA98-9BAD-A943-BB45-C18620B9AFFE}"/>
              </a:ext>
            </a:extLst>
          </p:cNvPr>
          <p:cNvSpPr txBox="1"/>
          <p:nvPr/>
        </p:nvSpPr>
        <p:spPr>
          <a:xfrm>
            <a:off x="5312905" y="2366450"/>
            <a:ext cx="583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29%</a:t>
            </a:r>
          </a:p>
        </p:txBody>
      </p:sp>
    </p:spTree>
    <p:extLst>
      <p:ext uri="{BB962C8B-B14F-4D97-AF65-F5344CB8AC3E}">
        <p14:creationId xmlns:p14="http://schemas.microsoft.com/office/powerpoint/2010/main" val="261697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B5E9DD-AA50-3046-B2F7-6F3B4E8EF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9207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Strategi</a:t>
            </a:r>
            <a:r>
              <a:rPr lang="en-US" sz="3600" b="1" dirty="0"/>
              <a:t> </a:t>
            </a:r>
            <a:r>
              <a:rPr lang="en-US" sz="3600" b="1" dirty="0" err="1"/>
              <a:t>Implementasi</a:t>
            </a:r>
            <a:r>
              <a:rPr lang="en-US" sz="3600" b="1" dirty="0"/>
              <a:t> NDC</a:t>
            </a:r>
            <a:r>
              <a:rPr lang="en-US" sz="3600" dirty="0"/>
              <a:t>: </a:t>
            </a:r>
            <a:r>
              <a:rPr lang="en-US" sz="3600" dirty="0" err="1"/>
              <a:t>Deforestasi</a:t>
            </a:r>
            <a:endParaRPr lang="en-US" sz="36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0DA40D2-B3CA-1649-9421-F0A37348A396}"/>
              </a:ext>
            </a:extLst>
          </p:cNvPr>
          <p:cNvGraphicFramePr>
            <a:graphicFrameLocks noGrp="1"/>
          </p:cNvGraphicFramePr>
          <p:nvPr/>
        </p:nvGraphicFramePr>
        <p:xfrm>
          <a:off x="1059364" y="1366174"/>
          <a:ext cx="10294435" cy="33032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0991">
                  <a:extLst>
                    <a:ext uri="{9D8B030D-6E8A-4147-A177-3AD203B41FA5}">
                      <a16:colId xmlns:a16="http://schemas.microsoft.com/office/drawing/2014/main" val="4000787235"/>
                    </a:ext>
                  </a:extLst>
                </a:gridCol>
                <a:gridCol w="1391199">
                  <a:extLst>
                    <a:ext uri="{9D8B030D-6E8A-4147-A177-3AD203B41FA5}">
                      <a16:colId xmlns:a16="http://schemas.microsoft.com/office/drawing/2014/main" val="922944239"/>
                    </a:ext>
                  </a:extLst>
                </a:gridCol>
                <a:gridCol w="1391199">
                  <a:extLst>
                    <a:ext uri="{9D8B030D-6E8A-4147-A177-3AD203B41FA5}">
                      <a16:colId xmlns:a16="http://schemas.microsoft.com/office/drawing/2014/main" val="4284797870"/>
                    </a:ext>
                  </a:extLst>
                </a:gridCol>
                <a:gridCol w="1391199">
                  <a:extLst>
                    <a:ext uri="{9D8B030D-6E8A-4147-A177-3AD203B41FA5}">
                      <a16:colId xmlns:a16="http://schemas.microsoft.com/office/drawing/2014/main" val="1389507544"/>
                    </a:ext>
                  </a:extLst>
                </a:gridCol>
                <a:gridCol w="1391199">
                  <a:extLst>
                    <a:ext uri="{9D8B030D-6E8A-4147-A177-3AD203B41FA5}">
                      <a16:colId xmlns:a16="http://schemas.microsoft.com/office/drawing/2014/main" val="242390011"/>
                    </a:ext>
                  </a:extLst>
                </a:gridCol>
                <a:gridCol w="1489324">
                  <a:extLst>
                    <a:ext uri="{9D8B030D-6E8A-4147-A177-3AD203B41FA5}">
                      <a16:colId xmlns:a16="http://schemas.microsoft.com/office/drawing/2014/main" val="2928598649"/>
                    </a:ext>
                  </a:extLst>
                </a:gridCol>
                <a:gridCol w="1489324">
                  <a:extLst>
                    <a:ext uri="{9D8B030D-6E8A-4147-A177-3AD203B41FA5}">
                      <a16:colId xmlns:a16="http://schemas.microsoft.com/office/drawing/2014/main" val="2100741876"/>
                    </a:ext>
                  </a:extLst>
                </a:gridCol>
              </a:tblGrid>
              <a:tr h="75688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Kegiatan Aksi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Skenario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dirty="0" err="1">
                          <a:effectLst/>
                        </a:rPr>
                        <a:t>Rata-Rata</a:t>
                      </a:r>
                      <a:r>
                        <a:rPr lang="id-ID" sz="1800" dirty="0">
                          <a:effectLst/>
                        </a:rPr>
                        <a:t> Tahunan  </a:t>
                      </a:r>
                      <a:br>
                        <a:rPr lang="id-ID" sz="1800" dirty="0">
                          <a:effectLst/>
                        </a:rPr>
                      </a:br>
                      <a:r>
                        <a:rPr lang="id-ID" sz="1800" dirty="0">
                          <a:effectLst/>
                        </a:rPr>
                        <a:t>(2013-2030)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dirty="0">
                          <a:effectLst/>
                        </a:rPr>
                        <a:t>Kumulatif</a:t>
                      </a:r>
                      <a:br>
                        <a:rPr lang="id-ID" sz="1800" dirty="0">
                          <a:effectLst/>
                        </a:rPr>
                      </a:br>
                      <a:r>
                        <a:rPr lang="id-ID" sz="1800" dirty="0">
                          <a:effectLst/>
                        </a:rPr>
                        <a:t> (2013-2019)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Kumulatif</a:t>
                      </a:r>
                      <a:br>
                        <a:rPr lang="id-ID" sz="1800">
                          <a:effectLst/>
                        </a:rPr>
                      </a:br>
                      <a:r>
                        <a:rPr lang="id-ID" sz="1800">
                          <a:effectLst/>
                        </a:rPr>
                        <a:t> (2013-2024)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Kumulatif</a:t>
                      </a:r>
                      <a:br>
                        <a:rPr lang="id-ID" sz="1800">
                          <a:effectLst/>
                        </a:rPr>
                      </a:br>
                      <a:r>
                        <a:rPr lang="id-ID" sz="1800">
                          <a:effectLst/>
                        </a:rPr>
                        <a:t> (2013-2029)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Kumulatif</a:t>
                      </a:r>
                      <a:br>
                        <a:rPr lang="id-ID" sz="1800">
                          <a:effectLst/>
                        </a:rPr>
                      </a:br>
                      <a:r>
                        <a:rPr lang="id-ID" sz="1800">
                          <a:effectLst/>
                        </a:rPr>
                        <a:t> (2013-2030)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081482"/>
                  </a:ext>
                </a:extLst>
              </a:tr>
              <a:tr h="242226">
                <a:tc rowSpan="4"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Laju Deforestasi Lahan Mineral (x1000 ha)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BAU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dirty="0">
                          <a:effectLst/>
                        </a:rPr>
                        <a:t>802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6.022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9.956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13.692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14.432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2113286"/>
                  </a:ext>
                </a:extLst>
              </a:tr>
              <a:tr h="2422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CM1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399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3.181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5.053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6.832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dirty="0">
                          <a:effectLst/>
                        </a:rPr>
                        <a:t>7.188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5261096"/>
                  </a:ext>
                </a:extLst>
              </a:tr>
              <a:tr h="2422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CM2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228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2.079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3.069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3.938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4.112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8804652"/>
                  </a:ext>
                </a:extLst>
              </a:tr>
              <a:tr h="2422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dirty="0">
                          <a:effectLst/>
                        </a:rPr>
                        <a:t>Aktual</a:t>
                      </a:r>
                      <a:r>
                        <a:rPr lang="id-ID" sz="1800" baseline="30000" dirty="0">
                          <a:effectLst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512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2.562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8187563"/>
                  </a:ext>
                </a:extLst>
              </a:tr>
              <a:tr h="242226">
                <a:tc rowSpan="4"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dirty="0">
                          <a:effectLst/>
                        </a:rPr>
                        <a:t>Laju Deforestasi Lahan Gambut (x1000 ha)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BAU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61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408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669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1.026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1.104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71256"/>
                  </a:ext>
                </a:extLst>
              </a:tr>
              <a:tr h="2422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CM1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34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59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77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80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0726685"/>
                  </a:ext>
                </a:extLst>
              </a:tr>
              <a:tr h="2724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CM2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21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31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37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dirty="0">
                          <a:effectLst/>
                        </a:rPr>
                        <a:t>38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824926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800" dirty="0">
                          <a:effectLst/>
                        </a:rPr>
                        <a:t>Aktual</a:t>
                      </a:r>
                      <a:r>
                        <a:rPr lang="id-ID" sz="1800" baseline="30000" dirty="0">
                          <a:effectLst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149</a:t>
                      </a:r>
                      <a:endParaRPr lang="en-US" sz="180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743</a:t>
                      </a:r>
                      <a:endParaRPr lang="en-US" sz="180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6896851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2289895-23AB-964A-9B93-19D747FE8AE5}"/>
              </a:ext>
            </a:extLst>
          </p:cNvPr>
          <p:cNvSpPr/>
          <p:nvPr/>
        </p:nvSpPr>
        <p:spPr>
          <a:xfrm>
            <a:off x="1059364" y="4822542"/>
            <a:ext cx="102944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Target total deforestasi dalam periode 2013 sampai 2030 tidak lebih dari 7,268 juta ha, yaitu 7,188 juta ha di hutan lahan mineral dan 0,080 juta ha di hutan lahan gambut.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Antara </a:t>
            </a:r>
            <a:r>
              <a:rPr lang="id-ID" sz="1600" dirty="0"/>
              <a:t>2013 sampai 2017, luas hutan yang sudah terdeforestasi sudah mencapai </a:t>
            </a:r>
            <a:r>
              <a:rPr lang="id-ID" sz="1600" b="1" dirty="0"/>
              <a:t>3,305 juta ha</a:t>
            </a:r>
            <a:r>
              <a:rPr lang="id-ID" sz="1600" dirty="0"/>
              <a:t>, yaitu 2,562 juta ha di lahan mineral dan 0,743 juta ha di lahan gambut.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/>
              <a:t>Jadi luas hutan yang </a:t>
            </a:r>
            <a:r>
              <a:rPr lang="id-ID" sz="1600" b="1" dirty="0"/>
              <a:t>masih dapat dikonversi</a:t>
            </a:r>
            <a:r>
              <a:rPr lang="id-ID" sz="1600" dirty="0"/>
              <a:t> untuk mencapai target NDC CM1 dari 2018-2030 ialah sebesar </a:t>
            </a:r>
            <a:r>
              <a:rPr lang="id-ID" sz="1600" b="1" dirty="0"/>
              <a:t>3,963 juta ha </a:t>
            </a:r>
            <a:r>
              <a:rPr lang="id-ID" sz="1600" dirty="0"/>
              <a:t>dan untuk NDC CM2 tidak lebih dari </a:t>
            </a:r>
            <a:r>
              <a:rPr lang="id-ID" sz="1600" b="1" dirty="0"/>
              <a:t>0,845 juta ha</a:t>
            </a:r>
            <a:r>
              <a:rPr lang="id-ID" sz="1600" dirty="0"/>
              <a:t> lagi </a:t>
            </a:r>
            <a:r>
              <a:rPr lang="id-ID" sz="1600" dirty="0">
                <a:sym typeface="Wingdings" pitchFamily="2" charset="2"/>
              </a:rPr>
              <a:t> Dicapai dengan pencegahan deforestasi yang sudah (</a:t>
            </a:r>
            <a:r>
              <a:rPr lang="id-ID" sz="1600" i="1" dirty="0">
                <a:sym typeface="Wingdings" pitchFamily="2" charset="2"/>
              </a:rPr>
              <a:t>planned</a:t>
            </a:r>
            <a:r>
              <a:rPr lang="id-ID" sz="1600" dirty="0">
                <a:sym typeface="Wingdings" pitchFamily="2" charset="2"/>
              </a:rPr>
              <a:t>) dan tidak direcanakan (</a:t>
            </a:r>
            <a:r>
              <a:rPr lang="id-ID" sz="1600" i="1" dirty="0">
                <a:sym typeface="Wingdings" pitchFamily="2" charset="2"/>
              </a:rPr>
              <a:t>unplanned</a:t>
            </a:r>
            <a:r>
              <a:rPr lang="id-ID" sz="1600" dirty="0">
                <a:sym typeface="Wingdings" pitchFamily="2" charset="2"/>
              </a:rPr>
              <a:t>)</a:t>
            </a:r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87D67F-3EEA-C746-B7B7-C92F39779AEE}"/>
              </a:ext>
            </a:extLst>
          </p:cNvPr>
          <p:cNvSpPr txBox="1"/>
          <p:nvPr/>
        </p:nvSpPr>
        <p:spPr>
          <a:xfrm>
            <a:off x="850557" y="996842"/>
            <a:ext cx="20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: KLHK, 2019</a:t>
            </a:r>
          </a:p>
        </p:txBody>
      </p:sp>
    </p:spTree>
    <p:extLst>
      <p:ext uri="{BB962C8B-B14F-4D97-AF65-F5344CB8AC3E}">
        <p14:creationId xmlns:p14="http://schemas.microsoft.com/office/powerpoint/2010/main" val="709609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77E9D-0FD0-104F-85B0-314AD0B3C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Deforestasi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CD11E2-452C-394C-BABE-3AE647BF567F}"/>
              </a:ext>
            </a:extLst>
          </p:cNvPr>
          <p:cNvSpPr txBox="1"/>
          <p:nvPr/>
        </p:nvSpPr>
        <p:spPr>
          <a:xfrm>
            <a:off x="2772420" y="1773713"/>
            <a:ext cx="1966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BAU=15,53 Juta Ha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7C1149-1622-2E42-B7D0-AA6AE7DA04BD}"/>
              </a:ext>
            </a:extLst>
          </p:cNvPr>
          <p:cNvSpPr txBox="1"/>
          <p:nvPr/>
        </p:nvSpPr>
        <p:spPr>
          <a:xfrm>
            <a:off x="2827504" y="3794947"/>
            <a:ext cx="1887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CM1=7,26 Juta Ha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D3A38F-EF9C-C242-8265-BA230C24C5E1}"/>
              </a:ext>
            </a:extLst>
          </p:cNvPr>
          <p:cNvSpPr txBox="1"/>
          <p:nvPr/>
        </p:nvSpPr>
        <p:spPr>
          <a:xfrm>
            <a:off x="2827503" y="4560305"/>
            <a:ext cx="1887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CM2=4,15 Juta Ha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0DD044-1F80-8C4C-9F4B-265805E4773F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>
            <a:off x="3755702" y="2143045"/>
            <a:ext cx="15522" cy="16519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F3AE7D2-BBEA-4D4D-BB1A-D674302CAF80}"/>
              </a:ext>
            </a:extLst>
          </p:cNvPr>
          <p:cNvCxnSpPr>
            <a:stCxn id="5" idx="2"/>
            <a:endCxn id="6" idx="0"/>
          </p:cNvCxnSpPr>
          <p:nvPr/>
        </p:nvCxnSpPr>
        <p:spPr>
          <a:xfrm flipH="1">
            <a:off x="3771223" y="4164279"/>
            <a:ext cx="1" cy="396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F04B0E4-BA8C-FF47-A175-D06783A02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48" y="1685577"/>
            <a:ext cx="2374900" cy="41910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6A35272-BF96-C144-81E9-D3C5BEE4A38C}"/>
              </a:ext>
            </a:extLst>
          </p:cNvPr>
          <p:cNvCxnSpPr/>
          <p:nvPr/>
        </p:nvCxnSpPr>
        <p:spPr>
          <a:xfrm>
            <a:off x="1717498" y="5105033"/>
            <a:ext cx="35816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1639F14-963A-EA48-83AC-564270D755F2}"/>
              </a:ext>
            </a:extLst>
          </p:cNvPr>
          <p:cNvSpPr txBox="1"/>
          <p:nvPr/>
        </p:nvSpPr>
        <p:spPr>
          <a:xfrm>
            <a:off x="4382302" y="4929637"/>
            <a:ext cx="32488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Aktual</a:t>
            </a:r>
            <a:r>
              <a:rPr lang="en-US" dirty="0"/>
              <a:t>=3,30 Juta Ha (2013-2017)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A22DDD-8249-634B-97AF-E66A8650D676}"/>
              </a:ext>
            </a:extLst>
          </p:cNvPr>
          <p:cNvCxnSpPr>
            <a:cxnSpLocks/>
          </p:cNvCxnSpPr>
          <p:nvPr/>
        </p:nvCxnSpPr>
        <p:spPr>
          <a:xfrm>
            <a:off x="4714943" y="4744971"/>
            <a:ext cx="5841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F3352D8-A3F5-7544-96C0-FA61E405294C}"/>
              </a:ext>
            </a:extLst>
          </p:cNvPr>
          <p:cNvCxnSpPr>
            <a:cxnSpLocks/>
          </p:cNvCxnSpPr>
          <p:nvPr/>
        </p:nvCxnSpPr>
        <p:spPr>
          <a:xfrm flipV="1">
            <a:off x="5299113" y="3979613"/>
            <a:ext cx="0" cy="950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D2C34ED-C179-2B44-ACDC-E8A5929BAAFF}"/>
              </a:ext>
            </a:extLst>
          </p:cNvPr>
          <p:cNvCxnSpPr>
            <a:stCxn id="5" idx="3"/>
          </p:cNvCxnSpPr>
          <p:nvPr/>
        </p:nvCxnSpPr>
        <p:spPr>
          <a:xfrm>
            <a:off x="4714944" y="3979613"/>
            <a:ext cx="5841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E2B1CAC-FD7C-6248-8F81-B51F4080C9E1}"/>
              </a:ext>
            </a:extLst>
          </p:cNvPr>
          <p:cNvSpPr txBox="1"/>
          <p:nvPr/>
        </p:nvSpPr>
        <p:spPr>
          <a:xfrm>
            <a:off x="5354001" y="3979613"/>
            <a:ext cx="23560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Sisa</a:t>
            </a:r>
            <a:r>
              <a:rPr lang="en-US" dirty="0"/>
              <a:t> </a:t>
            </a:r>
            <a:r>
              <a:rPr lang="en-US" dirty="0" err="1"/>
              <a:t>Kuota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3,96 Juta ha </a:t>
            </a:r>
            <a:r>
              <a:rPr lang="en-US" dirty="0" err="1"/>
              <a:t>ke</a:t>
            </a:r>
            <a:r>
              <a:rPr lang="en-US" dirty="0"/>
              <a:t> CM1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0,84 </a:t>
            </a:r>
            <a:r>
              <a:rPr lang="en-US" dirty="0" err="1"/>
              <a:t>juta</a:t>
            </a:r>
            <a:r>
              <a:rPr lang="en-US" dirty="0"/>
              <a:t> ha </a:t>
            </a:r>
            <a:r>
              <a:rPr lang="en-US" dirty="0" err="1"/>
              <a:t>ke</a:t>
            </a:r>
            <a:r>
              <a:rPr lang="en-US" dirty="0"/>
              <a:t> CM2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F4861A-D0EE-4A40-8CCA-574765832FF2}"/>
              </a:ext>
            </a:extLst>
          </p:cNvPr>
          <p:cNvSpPr txBox="1"/>
          <p:nvPr/>
        </p:nvSpPr>
        <p:spPr>
          <a:xfrm>
            <a:off x="7104932" y="1153114"/>
            <a:ext cx="349416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err="1"/>
              <a:t>Konsesi</a:t>
            </a:r>
            <a:r>
              <a:rPr lang="en-US" sz="2800" i="1" dirty="0"/>
              <a:t> </a:t>
            </a:r>
            <a:r>
              <a:rPr lang="en-US" sz="2800" i="1" dirty="0" err="1"/>
              <a:t>berhutan</a:t>
            </a:r>
            <a:r>
              <a:rPr lang="en-US" sz="2800" i="1" dirty="0"/>
              <a:t> </a:t>
            </a:r>
            <a:r>
              <a:rPr lang="en-US" sz="2800" i="1" dirty="0" err="1"/>
              <a:t>alam</a:t>
            </a:r>
            <a:endParaRPr lang="en-US" sz="2800" i="1" dirty="0"/>
          </a:p>
          <a:p>
            <a:pPr algn="ctr"/>
            <a:r>
              <a:rPr lang="en-US" sz="2800" dirty="0"/>
              <a:t>HTI = 2,92 </a:t>
            </a:r>
            <a:r>
              <a:rPr lang="en-US" sz="2800" dirty="0" err="1"/>
              <a:t>juta</a:t>
            </a:r>
            <a:r>
              <a:rPr lang="en-US" sz="2800" dirty="0"/>
              <a:t> ha</a:t>
            </a:r>
          </a:p>
          <a:p>
            <a:pPr algn="ctr"/>
            <a:r>
              <a:rPr lang="en-US" sz="2800" dirty="0"/>
              <a:t>HGU = 1,44 </a:t>
            </a:r>
            <a:r>
              <a:rPr lang="en-US" sz="2800" dirty="0" err="1"/>
              <a:t>juta</a:t>
            </a:r>
            <a:r>
              <a:rPr lang="en-US" sz="2800" dirty="0"/>
              <a:t> ha</a:t>
            </a:r>
          </a:p>
          <a:p>
            <a:pPr algn="ctr"/>
            <a:r>
              <a:rPr lang="en-US" sz="2800" dirty="0"/>
              <a:t>PIAPS = 6,14 </a:t>
            </a:r>
            <a:r>
              <a:rPr lang="en-US" sz="2800" dirty="0" err="1"/>
              <a:t>juta</a:t>
            </a:r>
            <a:r>
              <a:rPr lang="en-US" sz="2800" dirty="0"/>
              <a:t> ha</a:t>
            </a:r>
          </a:p>
        </p:txBody>
      </p: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59811CDF-11DC-0643-AECF-1F0AEF31FE54}"/>
              </a:ext>
            </a:extLst>
          </p:cNvPr>
          <p:cNvCxnSpPr>
            <a:cxnSpLocks/>
            <a:stCxn id="28" idx="3"/>
            <a:endCxn id="36" idx="2"/>
          </p:cNvCxnSpPr>
          <p:nvPr/>
        </p:nvCxnSpPr>
        <p:spPr>
          <a:xfrm flipV="1">
            <a:off x="7710095" y="3418664"/>
            <a:ext cx="1183654" cy="102261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5EF0F28-F544-9D49-A092-838D6F9D5D54}"/>
              </a:ext>
            </a:extLst>
          </p:cNvPr>
          <p:cNvSpPr txBox="1"/>
          <p:nvPr/>
        </p:nvSpPr>
        <p:spPr>
          <a:xfrm>
            <a:off x="9674701" y="3984560"/>
            <a:ext cx="23560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IJE </a:t>
            </a:r>
            <a:r>
              <a:rPr lang="en-US" sz="2800" dirty="0">
                <a:sym typeface="Wingdings" pitchFamily="2" charset="2"/>
              </a:rPr>
              <a:t> </a:t>
            </a:r>
            <a:r>
              <a:rPr lang="en-US" sz="2800" dirty="0" err="1"/>
              <a:t>arahan</a:t>
            </a:r>
            <a:r>
              <a:rPr lang="en-US" sz="2800" dirty="0"/>
              <a:t> </a:t>
            </a:r>
            <a:r>
              <a:rPr lang="en-US" sz="2800" dirty="0" err="1"/>
              <a:t>Lindung</a:t>
            </a:r>
            <a:r>
              <a:rPr lang="en-US" sz="2800" dirty="0"/>
              <a:t> 5,85 </a:t>
            </a:r>
            <a:r>
              <a:rPr lang="en-US" sz="2800" dirty="0" err="1"/>
              <a:t>juta</a:t>
            </a:r>
            <a:r>
              <a:rPr lang="en-US" sz="2800" dirty="0"/>
              <a:t> ha</a:t>
            </a:r>
          </a:p>
        </p:txBody>
      </p: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B5C94BAC-E406-7449-BAF7-9BD556D55359}"/>
              </a:ext>
            </a:extLst>
          </p:cNvPr>
          <p:cNvCxnSpPr>
            <a:cxnSpLocks/>
            <a:stCxn id="36" idx="3"/>
            <a:endCxn id="33" idx="0"/>
          </p:cNvCxnSpPr>
          <p:nvPr/>
        </p:nvCxnSpPr>
        <p:spPr>
          <a:xfrm>
            <a:off x="10499541" y="3157054"/>
            <a:ext cx="353207" cy="82750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C4D6BF8-F214-9340-B51A-D697785B233E}"/>
              </a:ext>
            </a:extLst>
          </p:cNvPr>
          <p:cNvSpPr/>
          <p:nvPr/>
        </p:nvSpPr>
        <p:spPr>
          <a:xfrm>
            <a:off x="7287956" y="2895444"/>
            <a:ext cx="3211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/>
              <a:t>TOTAL = 10.5 </a:t>
            </a:r>
            <a:r>
              <a:rPr lang="en-US" sz="2800" b="1" dirty="0" err="1"/>
              <a:t>juta</a:t>
            </a:r>
            <a:r>
              <a:rPr lang="en-US" sz="2800" b="1" dirty="0"/>
              <a:t> ha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490414-CC56-774D-AD1C-5475961F6256}"/>
              </a:ext>
            </a:extLst>
          </p:cNvPr>
          <p:cNvSpPr txBox="1"/>
          <p:nvPr/>
        </p:nvSpPr>
        <p:spPr>
          <a:xfrm>
            <a:off x="10499541" y="2558635"/>
            <a:ext cx="1409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12,47 </a:t>
            </a:r>
            <a:r>
              <a:rPr lang="en-US" i="1" dirty="0" err="1"/>
              <a:t>juta</a:t>
            </a:r>
            <a:r>
              <a:rPr lang="en-US" i="1" dirty="0"/>
              <a:t> ha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5D6C5-ECEB-0C40-9F85-33D490BC748A}"/>
              </a:ext>
            </a:extLst>
          </p:cNvPr>
          <p:cNvSpPr txBox="1"/>
          <p:nvPr/>
        </p:nvSpPr>
        <p:spPr>
          <a:xfrm>
            <a:off x="10274300" y="1532413"/>
            <a:ext cx="1634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51% </a:t>
            </a:r>
            <a:r>
              <a:rPr lang="en-US" b="1" i="1" dirty="0" err="1">
                <a:solidFill>
                  <a:srgbClr val="FF0000"/>
                </a:solidFill>
              </a:rPr>
              <a:t>masuk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arahan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lindung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437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44135-C916-0F46-946B-264C31AF4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995"/>
            <a:ext cx="10515600" cy="852917"/>
          </a:xfrm>
        </p:spPr>
        <p:txBody>
          <a:bodyPr>
            <a:noAutofit/>
          </a:bodyPr>
          <a:lstStyle/>
          <a:p>
            <a:r>
              <a:rPr lang="en-US" sz="2800" dirty="0" err="1"/>
              <a:t>Skenario</a:t>
            </a:r>
            <a:r>
              <a:rPr lang="en-US" sz="2800" dirty="0"/>
              <a:t> </a:t>
            </a:r>
            <a:r>
              <a:rPr lang="en-US" sz="2800" dirty="0" err="1"/>
              <a:t>Pemanfaatan</a:t>
            </a:r>
            <a:r>
              <a:rPr lang="en-US" sz="2800" dirty="0"/>
              <a:t> </a:t>
            </a:r>
            <a:r>
              <a:rPr lang="en-US" sz="2800" dirty="0" err="1"/>
              <a:t>lahan</a:t>
            </a:r>
            <a:r>
              <a:rPr lang="en-US" sz="2800" dirty="0"/>
              <a:t> </a:t>
            </a:r>
            <a:r>
              <a:rPr lang="en-US" sz="2800" dirty="0" err="1"/>
              <a:t>berhutan</a:t>
            </a:r>
            <a:r>
              <a:rPr lang="en-US" sz="2800" dirty="0"/>
              <a:t> </a:t>
            </a:r>
            <a:r>
              <a:rPr lang="en-US" sz="2800" dirty="0" err="1"/>
              <a:t>alam</a:t>
            </a:r>
            <a:r>
              <a:rPr lang="en-US" sz="2800" dirty="0"/>
              <a:t> di areal </a:t>
            </a:r>
            <a:r>
              <a:rPr lang="en-US" sz="2800" dirty="0" err="1"/>
              <a:t>konsesi</a:t>
            </a:r>
            <a:r>
              <a:rPr lang="en-US" sz="2800" dirty="0"/>
              <a:t> dan PIAPA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E3A2B53-52A2-3C41-AB96-32D02E9F1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711374"/>
              </p:ext>
            </p:extLst>
          </p:nvPr>
        </p:nvGraphicFramePr>
        <p:xfrm>
          <a:off x="949712" y="1202148"/>
          <a:ext cx="10119073" cy="19512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9371">
                  <a:extLst>
                    <a:ext uri="{9D8B030D-6E8A-4147-A177-3AD203B41FA5}">
                      <a16:colId xmlns:a16="http://schemas.microsoft.com/office/drawing/2014/main" val="3272106545"/>
                    </a:ext>
                  </a:extLst>
                </a:gridCol>
                <a:gridCol w="3374088">
                  <a:extLst>
                    <a:ext uri="{9D8B030D-6E8A-4147-A177-3AD203B41FA5}">
                      <a16:colId xmlns:a16="http://schemas.microsoft.com/office/drawing/2014/main" val="977499252"/>
                    </a:ext>
                  </a:extLst>
                </a:gridCol>
                <a:gridCol w="4935614">
                  <a:extLst>
                    <a:ext uri="{9D8B030D-6E8A-4147-A177-3AD203B41FA5}">
                      <a16:colId xmlns:a16="http://schemas.microsoft.com/office/drawing/2014/main" val="423412012"/>
                    </a:ext>
                  </a:extLst>
                </a:gridCol>
              </a:tblGrid>
              <a:tr h="24511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Opsi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Forested land located in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091690"/>
                  </a:ext>
                </a:extLst>
              </a:tr>
              <a:tr h="2451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Areal </a:t>
                      </a:r>
                      <a:r>
                        <a:rPr lang="en-US" sz="1800" dirty="0" err="1">
                          <a:effectLst/>
                        </a:rPr>
                        <a:t>dengan</a:t>
                      </a:r>
                      <a:r>
                        <a:rPr lang="en-US" sz="1800" dirty="0">
                          <a:effectLst/>
                        </a:rPr>
                        <a:t> IJL/E </a:t>
                      </a:r>
                      <a:r>
                        <a:rPr lang="en-US" sz="1800" dirty="0" err="1">
                          <a:effectLst/>
                        </a:rPr>
                        <a:t>tinggi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</a:rPr>
                        <a:t>Areal </a:t>
                      </a:r>
                      <a:r>
                        <a:rPr lang="en-US" sz="2000" dirty="0" err="1">
                          <a:effectLst/>
                        </a:rPr>
                        <a:t>dengan</a:t>
                      </a:r>
                      <a:r>
                        <a:rPr lang="en-US" sz="2000" dirty="0">
                          <a:effectLst/>
                        </a:rPr>
                        <a:t> IJL/E </a:t>
                      </a:r>
                      <a:r>
                        <a:rPr lang="en-US" sz="2000" dirty="0" err="1">
                          <a:effectLst/>
                        </a:rPr>
                        <a:t>Rendah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3173811"/>
                  </a:ext>
                </a:extLst>
              </a:tr>
              <a:tr h="2748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Semua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dikonservasi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Semua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dikonversi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6147987"/>
                  </a:ext>
                </a:extLst>
              </a:tr>
              <a:tr h="245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Semua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dikonservasi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20% </a:t>
                      </a:r>
                      <a:r>
                        <a:rPr lang="en-US" sz="1800" dirty="0" err="1">
                          <a:effectLst/>
                        </a:rPr>
                        <a:t>dikonservasi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4156810"/>
                  </a:ext>
                </a:extLst>
              </a:tr>
              <a:tr h="245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Semua dikonservasi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40% </a:t>
                      </a:r>
                      <a:r>
                        <a:rPr lang="en-US" sz="1800" dirty="0" err="1">
                          <a:effectLst/>
                        </a:rPr>
                        <a:t>dikonservasi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8817359"/>
                  </a:ext>
                </a:extLst>
              </a:tr>
              <a:tr h="245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Semua dikonservasi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60% </a:t>
                      </a:r>
                      <a:r>
                        <a:rPr lang="en-US" sz="1800" dirty="0" err="1">
                          <a:effectLst/>
                        </a:rPr>
                        <a:t>dikonservasi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2759368"/>
                  </a:ext>
                </a:extLst>
              </a:tr>
              <a:tr h="245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Semua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dikonservasi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90% </a:t>
                      </a:r>
                      <a:r>
                        <a:rPr lang="en-US" sz="1800" dirty="0" err="1">
                          <a:effectLst/>
                        </a:rPr>
                        <a:t>dikonservasi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298277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EBEECE0-68C2-1846-A34B-B41F1FE58E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489150"/>
              </p:ext>
            </p:extLst>
          </p:nvPr>
        </p:nvGraphicFramePr>
        <p:xfrm>
          <a:off x="1032147" y="3949254"/>
          <a:ext cx="10036636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4164">
                  <a:extLst>
                    <a:ext uri="{9D8B030D-6E8A-4147-A177-3AD203B41FA5}">
                      <a16:colId xmlns:a16="http://schemas.microsoft.com/office/drawing/2014/main" val="2181423025"/>
                    </a:ext>
                  </a:extLst>
                </a:gridCol>
                <a:gridCol w="1615664">
                  <a:extLst>
                    <a:ext uri="{9D8B030D-6E8A-4147-A177-3AD203B41FA5}">
                      <a16:colId xmlns:a16="http://schemas.microsoft.com/office/drawing/2014/main" val="461107894"/>
                    </a:ext>
                  </a:extLst>
                </a:gridCol>
                <a:gridCol w="1597449">
                  <a:extLst>
                    <a:ext uri="{9D8B030D-6E8A-4147-A177-3AD203B41FA5}">
                      <a16:colId xmlns:a16="http://schemas.microsoft.com/office/drawing/2014/main" val="1351730930"/>
                    </a:ext>
                  </a:extLst>
                </a:gridCol>
                <a:gridCol w="1550020">
                  <a:extLst>
                    <a:ext uri="{9D8B030D-6E8A-4147-A177-3AD203B41FA5}">
                      <a16:colId xmlns:a16="http://schemas.microsoft.com/office/drawing/2014/main" val="1260516746"/>
                    </a:ext>
                  </a:extLst>
                </a:gridCol>
                <a:gridCol w="1616927">
                  <a:extLst>
                    <a:ext uri="{9D8B030D-6E8A-4147-A177-3AD203B41FA5}">
                      <a16:colId xmlns:a16="http://schemas.microsoft.com/office/drawing/2014/main" val="2991723541"/>
                    </a:ext>
                  </a:extLst>
                </a:gridCol>
                <a:gridCol w="2192412">
                  <a:extLst>
                    <a:ext uri="{9D8B030D-6E8A-4147-A177-3AD203B41FA5}">
                      <a16:colId xmlns:a16="http://schemas.microsoft.com/office/drawing/2014/main" val="1679974434"/>
                    </a:ext>
                  </a:extLst>
                </a:gridCol>
              </a:tblGrid>
              <a:tr h="253475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Opsi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Area </a:t>
                      </a:r>
                      <a:r>
                        <a:rPr lang="en-US" sz="1800" dirty="0" err="1">
                          <a:effectLst/>
                        </a:rPr>
                        <a:t>konsesi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NDC*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Luar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konsesi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1641835"/>
                  </a:ext>
                </a:extLst>
              </a:tr>
              <a:tr h="253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Hutan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Alam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Konservasi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Dikonversi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Batas </a:t>
                      </a:r>
                      <a:r>
                        <a:rPr lang="en-US" sz="1800" dirty="0" err="1">
                          <a:effectLst/>
                        </a:rPr>
                        <a:t>konversi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Dikonversi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7799112"/>
                  </a:ext>
                </a:extLst>
              </a:tr>
              <a:tr h="2534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10.500.534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5.848.327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4.652.207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3.963.000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(689.207)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9138028"/>
                  </a:ext>
                </a:extLst>
              </a:tr>
              <a:tr h="2534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10.500.534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6.778.769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3.721.766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3.963.000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241.234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6232389"/>
                  </a:ext>
                </a:extLst>
              </a:tr>
              <a:tr h="2534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10.500.534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7.709.210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2.791.324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3.963.000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1.171.676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5131479"/>
                  </a:ext>
                </a:extLst>
              </a:tr>
              <a:tr h="2534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10.500.534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8.639.652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1.860.883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3.963.000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2.102.117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2331490"/>
                  </a:ext>
                </a:extLst>
              </a:tr>
              <a:tr h="2534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10.500.534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10.035.314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465.221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3.963.000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3.497.779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9605024"/>
                  </a:ext>
                </a:extLst>
              </a:tr>
              <a:tr h="2534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5b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10.500.534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10.035.314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465.221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845.000*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379.779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3269649"/>
                  </a:ext>
                </a:extLst>
              </a:tr>
            </a:tbl>
          </a:graphicData>
        </a:graphic>
      </p:graphicFrame>
      <p:sp>
        <p:nvSpPr>
          <p:cNvPr id="7" name="Down Arrow 6">
            <a:extLst>
              <a:ext uri="{FF2B5EF4-FFF2-40B4-BE49-F238E27FC236}">
                <a16:creationId xmlns:a16="http://schemas.microsoft.com/office/drawing/2014/main" id="{0865242E-0BBF-4647-A04A-F21E1D0996BF}"/>
              </a:ext>
            </a:extLst>
          </p:cNvPr>
          <p:cNvSpPr/>
          <p:nvPr/>
        </p:nvSpPr>
        <p:spPr>
          <a:xfrm>
            <a:off x="5486400" y="3301598"/>
            <a:ext cx="1115122" cy="5567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42FF9A-C2AE-3340-B100-0D7CCD3BABE1}"/>
              </a:ext>
            </a:extLst>
          </p:cNvPr>
          <p:cNvSpPr txBox="1"/>
          <p:nvPr/>
        </p:nvSpPr>
        <p:spPr>
          <a:xfrm>
            <a:off x="949711" y="6143814"/>
            <a:ext cx="10210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The first 5 options are unconditional target and the last one is conditional target of NDC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Some concessions have large fraction of the land covered by natural forests.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2C94D0-C9F4-6842-866B-ECB93A167C02}"/>
              </a:ext>
            </a:extLst>
          </p:cNvPr>
          <p:cNvSpPr txBox="1"/>
          <p:nvPr/>
        </p:nvSpPr>
        <p:spPr>
          <a:xfrm>
            <a:off x="838200" y="751557"/>
            <a:ext cx="20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: KLHK, 2019</a:t>
            </a:r>
          </a:p>
        </p:txBody>
      </p:sp>
    </p:spTree>
    <p:extLst>
      <p:ext uri="{BB962C8B-B14F-4D97-AF65-F5344CB8AC3E}">
        <p14:creationId xmlns:p14="http://schemas.microsoft.com/office/powerpoint/2010/main" val="3507615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F5BD9-26FC-7043-8313-04B9F2417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7" y="337254"/>
            <a:ext cx="11436927" cy="930437"/>
          </a:xfrm>
        </p:spPr>
        <p:txBody>
          <a:bodyPr/>
          <a:lstStyle/>
          <a:p>
            <a:pPr algn="ctr"/>
            <a:r>
              <a:rPr lang="en-US" dirty="0" err="1"/>
              <a:t>Aliran</a:t>
            </a:r>
            <a:r>
              <a:rPr lang="en-US" dirty="0"/>
              <a:t> dan Status DDLH </a:t>
            </a:r>
            <a:r>
              <a:rPr lang="en-US" dirty="0" err="1"/>
              <a:t>Penyediaan</a:t>
            </a:r>
            <a:r>
              <a:rPr lang="en-US" dirty="0"/>
              <a:t> Air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62DB62-A600-6548-A540-714F38B2159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6" y="1292510"/>
            <a:ext cx="5527964" cy="39652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63BF79-6958-DB49-92AF-0C7225485CA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690" y="1292075"/>
            <a:ext cx="5527964" cy="3965287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C80101-3C4C-1C4D-A4DC-B4A3A69B0AD0}"/>
              </a:ext>
            </a:extLst>
          </p:cNvPr>
          <p:cNvSpPr txBox="1"/>
          <p:nvPr/>
        </p:nvSpPr>
        <p:spPr>
          <a:xfrm>
            <a:off x="7703231" y="5554929"/>
            <a:ext cx="2562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Status DDLH </a:t>
            </a:r>
            <a:r>
              <a:rPr lang="en-US" dirty="0" err="1"/>
              <a:t>Penyedia</a:t>
            </a:r>
            <a:r>
              <a:rPr lang="en-US" dirty="0"/>
              <a:t> Air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81CC80F-98D5-1946-A33D-BFD828332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71" y="5436421"/>
            <a:ext cx="53513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Aliran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Penyediaan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Air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berdasarkan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Selisih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Ketersediaan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dan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Kebutuhan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pada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Arahan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Pembangunan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kawasan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hutan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168B02-5812-0942-83D7-BBBBCDA92928}"/>
              </a:ext>
            </a:extLst>
          </p:cNvPr>
          <p:cNvSpPr txBox="1"/>
          <p:nvPr/>
        </p:nvSpPr>
        <p:spPr>
          <a:xfrm>
            <a:off x="4729565" y="6151414"/>
            <a:ext cx="252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: </a:t>
            </a:r>
            <a:r>
              <a:rPr lang="en-US" dirty="0" err="1"/>
              <a:t>Bappenas</a:t>
            </a:r>
            <a:r>
              <a:rPr lang="en-US" dirty="0"/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131434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C5F81-07D3-5F44-9F51-137E5C550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77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Skenario</a:t>
            </a:r>
            <a:r>
              <a:rPr lang="en-US" dirty="0"/>
              <a:t> </a:t>
            </a:r>
            <a:r>
              <a:rPr lang="en-US" dirty="0" err="1"/>
              <a:t>Pencapaian</a:t>
            </a:r>
            <a:r>
              <a:rPr lang="en-US" dirty="0"/>
              <a:t> Target NDC CM1 &amp; CM2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217C447-08AA-3A4E-9551-B8622B2F9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628856"/>
              </p:ext>
            </p:extLst>
          </p:nvPr>
        </p:nvGraphicFramePr>
        <p:xfrm>
          <a:off x="838200" y="1466193"/>
          <a:ext cx="10515603" cy="49143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80927">
                  <a:extLst>
                    <a:ext uri="{9D8B030D-6E8A-4147-A177-3AD203B41FA5}">
                      <a16:colId xmlns:a16="http://schemas.microsoft.com/office/drawing/2014/main" val="2158162158"/>
                    </a:ext>
                  </a:extLst>
                </a:gridCol>
                <a:gridCol w="1558669">
                  <a:extLst>
                    <a:ext uri="{9D8B030D-6E8A-4147-A177-3AD203B41FA5}">
                      <a16:colId xmlns:a16="http://schemas.microsoft.com/office/drawing/2014/main" val="1888127976"/>
                    </a:ext>
                  </a:extLst>
                </a:gridCol>
                <a:gridCol w="1558669">
                  <a:extLst>
                    <a:ext uri="{9D8B030D-6E8A-4147-A177-3AD203B41FA5}">
                      <a16:colId xmlns:a16="http://schemas.microsoft.com/office/drawing/2014/main" val="3007402907"/>
                    </a:ext>
                  </a:extLst>
                </a:gridCol>
                <a:gridCol w="1558669">
                  <a:extLst>
                    <a:ext uri="{9D8B030D-6E8A-4147-A177-3AD203B41FA5}">
                      <a16:colId xmlns:a16="http://schemas.microsoft.com/office/drawing/2014/main" val="2709967423"/>
                    </a:ext>
                  </a:extLst>
                </a:gridCol>
                <a:gridCol w="1558669">
                  <a:extLst>
                    <a:ext uri="{9D8B030D-6E8A-4147-A177-3AD203B41FA5}">
                      <a16:colId xmlns:a16="http://schemas.microsoft.com/office/drawing/2014/main" val="3849733272"/>
                    </a:ext>
                  </a:extLst>
                </a:gridCol>
              </a:tblGrid>
              <a:tr h="356917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Jenis Konsesi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Skenario Optimum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1968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Skenario Progressif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0148"/>
                  </a:ext>
                </a:extLst>
              </a:tr>
              <a:tr h="3569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ha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Ha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5999996"/>
                  </a:ext>
                </a:extLst>
              </a:tr>
              <a:tr h="3569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PIAPS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89,4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5.490.434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89,4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5.490.434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0891760"/>
                  </a:ext>
                </a:extLst>
              </a:tr>
              <a:tr h="3569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HTI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61,0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1.779.351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80,5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2.349.097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6537394"/>
                  </a:ext>
                </a:extLst>
              </a:tr>
              <a:tr h="3569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HGU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62,1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896.232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81,0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1.169.772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6175923"/>
                  </a:ext>
                </a:extLst>
              </a:tr>
              <a:tr h="3569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Total Dikonservasi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8.166.017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9.009.303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8475764"/>
                  </a:ext>
                </a:extLst>
              </a:tr>
              <a:tr h="3569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Total bisa dikonversi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2.334.526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1.491.240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9391548"/>
                  </a:ext>
                </a:extLst>
              </a:tr>
              <a:tr h="9376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Batas </a:t>
                      </a:r>
                      <a:r>
                        <a:rPr lang="en-US" sz="2400" dirty="0" err="1">
                          <a:effectLst/>
                        </a:rPr>
                        <a:t>luas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hutan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luar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konsesi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bisa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dikonversi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untuk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capai</a:t>
                      </a:r>
                      <a:r>
                        <a:rPr lang="en-US" sz="2400" dirty="0">
                          <a:effectLst/>
                        </a:rPr>
                        <a:t> target CM1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1.601.474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2,333,760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4030312"/>
                  </a:ext>
                </a:extLst>
              </a:tr>
              <a:tr h="9376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Batas luas hutan luar konsesi bisa dikonversi untuk capai target CM2*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-1.489.526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 marL="0" marR="47625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-646.240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200816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C99BCF-4DEC-CE42-A223-9D75E21973B8}"/>
              </a:ext>
            </a:extLst>
          </p:cNvPr>
          <p:cNvSpPr txBox="1"/>
          <p:nvPr/>
        </p:nvSpPr>
        <p:spPr>
          <a:xfrm>
            <a:off x="838200" y="1000898"/>
            <a:ext cx="20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: KLHK, 2019</a:t>
            </a:r>
          </a:p>
        </p:txBody>
      </p:sp>
    </p:spTree>
    <p:extLst>
      <p:ext uri="{BB962C8B-B14F-4D97-AF65-F5344CB8AC3E}">
        <p14:creationId xmlns:p14="http://schemas.microsoft.com/office/powerpoint/2010/main" val="783642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10C18-BE6F-FB44-848D-EE08D58E3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947" y="280718"/>
            <a:ext cx="10515600" cy="492397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/>
              <a:t>Indek</a:t>
            </a:r>
            <a:r>
              <a:rPr lang="en-US" sz="3600" dirty="0"/>
              <a:t> </a:t>
            </a:r>
            <a:r>
              <a:rPr lang="en-US" sz="3600" dirty="0" err="1"/>
              <a:t>Biogeofisik</a:t>
            </a:r>
            <a:r>
              <a:rPr lang="en-US" sz="3600" dirty="0"/>
              <a:t>-IBGF (</a:t>
            </a:r>
            <a:r>
              <a:rPr lang="en-US" sz="3600" dirty="0" err="1"/>
              <a:t>Permen</a:t>
            </a:r>
            <a:r>
              <a:rPr lang="en-US" sz="3600" dirty="0"/>
              <a:t> LHK 70/2017)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2F3161-BFAF-B841-8F7C-3601EA88C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94" y="1208635"/>
            <a:ext cx="10322888" cy="16049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771188-D6C6-BC43-BABE-FAF77CCBD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165" y="3105993"/>
            <a:ext cx="1916152" cy="2978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3B1AD7-B9AD-5F46-8064-6161B76A1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43" y="2929338"/>
            <a:ext cx="8175919" cy="33322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B0E158-ED26-6E4B-81D0-4B634804A368}"/>
              </a:ext>
            </a:extLst>
          </p:cNvPr>
          <p:cNvSpPr txBox="1"/>
          <p:nvPr/>
        </p:nvSpPr>
        <p:spPr>
          <a:xfrm>
            <a:off x="3872753" y="6261540"/>
            <a:ext cx="7794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Kombinasikan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IBGF </a:t>
            </a:r>
            <a:r>
              <a:rPr lang="en-US" dirty="0" err="1"/>
              <a:t>Potensi</a:t>
            </a:r>
            <a:r>
              <a:rPr lang="en-US" dirty="0"/>
              <a:t> </a:t>
            </a:r>
            <a:r>
              <a:rPr lang="en-US" dirty="0" err="1"/>
              <a:t>Serapan</a:t>
            </a:r>
            <a:r>
              <a:rPr lang="en-US" dirty="0"/>
              <a:t> dan IBGF </a:t>
            </a:r>
            <a:r>
              <a:rPr lang="en-US" dirty="0" err="1"/>
              <a:t>Kebakaran</a:t>
            </a:r>
            <a:r>
              <a:rPr lang="en-US" dirty="0"/>
              <a:t> </a:t>
            </a:r>
            <a:r>
              <a:rPr lang="en-US" dirty="0" err="1"/>
              <a:t>lahan</a:t>
            </a:r>
            <a:r>
              <a:rPr lang="en-US" dirty="0"/>
              <a:t> dan </a:t>
            </a:r>
            <a:r>
              <a:rPr lang="en-US" dirty="0" err="1"/>
              <a:t>hutan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318FD-D7DF-CB4E-A357-6BA3AFFF4FF3}"/>
              </a:ext>
            </a:extLst>
          </p:cNvPr>
          <p:cNvSpPr txBox="1"/>
          <p:nvPr/>
        </p:nvSpPr>
        <p:spPr>
          <a:xfrm>
            <a:off x="4829433" y="773115"/>
            <a:ext cx="20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: KLHK, 2019</a:t>
            </a:r>
          </a:p>
        </p:txBody>
      </p:sp>
    </p:spTree>
    <p:extLst>
      <p:ext uri="{BB962C8B-B14F-4D97-AF65-F5344CB8AC3E}">
        <p14:creationId xmlns:p14="http://schemas.microsoft.com/office/powerpoint/2010/main" val="1440701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2290</TotalTime>
  <Words>3238</Words>
  <Application>Microsoft Macintosh PowerPoint</Application>
  <PresentationFormat>Widescreen</PresentationFormat>
  <Paragraphs>1031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Lato</vt:lpstr>
      <vt:lpstr>Times New Roman</vt:lpstr>
      <vt:lpstr>Office Theme</vt:lpstr>
      <vt:lpstr> MEMBACA NDC INDONESIA DAN PETA JALAN PENCAPAIAN NDC INDONESIA SEKTOR LAHAN DAN KEHUTANAN</vt:lpstr>
      <vt:lpstr>Target NDC</vt:lpstr>
      <vt:lpstr>Proyeksi Emisi BAU, CM1 &amp; CM2 sektor Pertanian, Lahan dan Kehutanan (AFOLU)</vt:lpstr>
      <vt:lpstr>Strategi Implementasi NDC: Deforestasi</vt:lpstr>
      <vt:lpstr>Deforestasi</vt:lpstr>
      <vt:lpstr>Skenario Pemanfaatan lahan berhutan alam di areal konsesi dan PIAPA</vt:lpstr>
      <vt:lpstr>Aliran dan Status DDLH Penyediaan Air</vt:lpstr>
      <vt:lpstr>Skenario Pencapaian Target NDC CM1 &amp; CM2</vt:lpstr>
      <vt:lpstr>Indek Biogeofisik-IBGF (Permen LHK 70/2017)</vt:lpstr>
      <vt:lpstr>IBGF-Kalteng</vt:lpstr>
      <vt:lpstr>KPH Unit VII-KPHP Prov. Kalimantan Tengah </vt:lpstr>
      <vt:lpstr>Yield and planting Index Improvement under NDC</vt:lpstr>
      <vt:lpstr>Inovasi Regulasi</vt:lpstr>
      <vt:lpstr>Strategi Implementasi NDC: Degradasi Hutan</vt:lpstr>
      <vt:lpstr>Degradasi Hutan: Hutan Primer  Hutan Skunder</vt:lpstr>
      <vt:lpstr>Luas hutan primer tahun 2017 di HPH Menurut Tingkat Risiko emisi</vt:lpstr>
      <vt:lpstr>Inovasi Regulasi</vt:lpstr>
      <vt:lpstr>Strategi Implementasi NDC: Pengelolaan Hutan Lestari</vt:lpstr>
      <vt:lpstr>Luas hutan alam primer dan sekunder tahun 2017 di dalam wilayah HPH</vt:lpstr>
      <vt:lpstr>Inovasi Regulasi</vt:lpstr>
      <vt:lpstr>Assumsi: Pemenuhan Kebutuhan Kayu</vt:lpstr>
      <vt:lpstr>Target Pemanfaatan Kayu Sawit untuk Kayu Pertukangan pada scenario CM1</vt:lpstr>
      <vt:lpstr>Aselerasi pembangunan hutan tanaman</vt:lpstr>
      <vt:lpstr>Inovasi Kebijakan Aselerasi Pembangunan HTI</vt:lpstr>
      <vt:lpstr>Target: Rehabilitasi Lahan dan Pengelolaan Gambut</vt:lpstr>
      <vt:lpstr>Tutupan lahan pada lahan Gambut 2017</vt:lpstr>
      <vt:lpstr>Potensi penurunan emisi dari pengelolaan gambut dan pelaksaaan </vt:lpstr>
      <vt:lpstr>Penutup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Rizaldi Boer</dc:creator>
  <cp:lastModifiedBy>Rizaldi Boer</cp:lastModifiedBy>
  <cp:revision>118</cp:revision>
  <dcterms:created xsi:type="dcterms:W3CDTF">2019-11-05T20:05:57Z</dcterms:created>
  <dcterms:modified xsi:type="dcterms:W3CDTF">2020-03-10T01:55:27Z</dcterms:modified>
</cp:coreProperties>
</file>